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2" roundtripDataSignature="AMtx7mjX1WWtULYAHqUO4vsNFME2k2Ji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D9FDFB2-4716-4909-8D71-F1A14235EE64}">
  <a:tblStyle styleId="{FD9FDFB2-4716-4909-8D71-F1A14235EE64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2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fe138b08db_0_0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2fe138b08db_0_0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ru" sz="1200"/>
              <a:t>Тип урока:</a:t>
            </a:r>
            <a:r>
              <a:rPr lang="ru" sz="1200"/>
              <a:t> открытие новых знаний.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ru" sz="1200"/>
              <a:t>Цель урока:</a:t>
            </a:r>
            <a:r>
              <a:rPr lang="ru" sz="1200"/>
              <a:t> выявление фольклорной основы литературной сказки А. С. Пушкина «Сказка о мёртвой царевне и о семи богатырях».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Результаты:</a:t>
            </a:r>
            <a:endParaRPr b="1" sz="1200">
              <a:solidFill>
                <a:schemeClr val="dk1"/>
              </a:solidFill>
            </a:endParaRPr>
          </a:p>
          <a:p>
            <a:pPr indent="-24130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" sz="1200">
                <a:solidFill>
                  <a:schemeClr val="dk1"/>
                </a:solidFill>
              </a:rPr>
              <a:t>личностные: понимание образного языка художественных произведений, выразительных средств, создающих художественный образ;</a:t>
            </a:r>
            <a:endParaRPr sz="1200">
              <a:solidFill>
                <a:schemeClr val="dk1"/>
              </a:solidFill>
            </a:endParaRPr>
          </a:p>
          <a:p>
            <a:pPr indent="-24130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lang="ru" sz="1200">
                <a:solidFill>
                  <a:schemeClr val="dk1"/>
                </a:solidFill>
              </a:rPr>
              <a:t>предметные:</a:t>
            </a:r>
            <a:r>
              <a:rPr b="1" lang="ru" sz="1200">
                <a:solidFill>
                  <a:schemeClr val="dk1"/>
                </a:solidFill>
              </a:rPr>
              <a:t> </a:t>
            </a:r>
            <a:r>
              <a:rPr lang="ru" sz="1200">
                <a:solidFill>
                  <a:schemeClr val="dk1"/>
                </a:solidFill>
              </a:rPr>
              <a:t>участвовать в обсуждении прослушанного (прочитанного) произведения: строить монологичес</a:t>
            </a:r>
            <a:r>
              <a:rPr lang="ru" sz="1200"/>
              <a:t>кое и диалогическое высказывание с соблюдением норм русского литературного языка (норм произношения, словоупотребления, грамматики); устно и письменно формулировать простые выводы на основе прослушанного (прочитанного) текста, подтверждать свой ответ примерами из текста; сочинять по аналогии с прочитанным, составлять сказку, опираясь на приёмы фантазирования, понимать фольклорную основу авторской сказки;</a:t>
            </a:r>
            <a:endParaRPr sz="1200"/>
          </a:p>
          <a:p>
            <a:pPr indent="-24130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lang="ru" sz="1200"/>
              <a:t>метапредметные:</a:t>
            </a:r>
            <a:endParaRPr sz="1200"/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/>
              <a:t>— регулятивные: планировать действия по решению учебной задачи для получения результата;</a:t>
            </a:r>
            <a:endParaRPr sz="1200"/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/>
              <a:t>— коммуникативные: проявлять уважительное отношение к собеседнику, соблюдать правила ведения диалога и дискуссии, готовить небольшие публичные выступления;</a:t>
            </a:r>
            <a:endParaRPr sz="1200"/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/>
              <a:t>— познавательные: устанавливать причинно-следственные связи в сюжете фольклорного и художественного текста при составлении плана, пересказе текста, характеристике поступков героев; формулировать выводы и подкреплять их доказательствами на основе результатов проведённого наблюдения (опыта, классификации, сравнения, исследования).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317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sp>
        <p:nvSpPr>
          <p:cNvPr id="296" name="Google Shape;296;g2fe138b08db_0_0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2fe138b08db_0_16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ru" sz="1200"/>
              <a:t>Открытие нового знания.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На предыдущем уроке мы говорили с вами об особенности слога и силе слова Александра Сергеевича.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Поэт с увлечением следовал принципам и канонам народной сказки, черпая вдохновение и восхищаясь силой народного воображения.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Прочитайте, что говорил писатель Максим Горький о сказочном творчестве солнца русской литературы.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Сам же поэт говорил так: «Что за прелесть эти сказки! Каждая есть поэма... Что за роскошь, что за смысл, какой толк в каждой поговорке нашей! Что за золото?»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Какой вывод о фольклорной основе можем сделать?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9" name="Google Shape;459;g2fe138b08db_0_16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e138b08db_0_1885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6" name="Google Shape;466;g2fe138b08db_0_1885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Друзья, запомните, фольклорная основа литературных сказок заключается в использовании автором элементов и мотивов фольклора.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</a:t>
            </a:r>
            <a:r>
              <a:rPr lang="ru" sz="1200"/>
              <a:t>Литературная сказка может опираться на традиционные фольклорные сюжеты, предания, мифы, образы, персонажей, сказочные формулы и приёмы. Но при этом авторы перерабатывают, трансформируют, осовременивают фольклорные мотивы, придают им новое звучание и смысл в соответствии со своим художественным замыслом.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</p:txBody>
      </p:sp>
      <p:sp>
        <p:nvSpPr>
          <p:cNvPr id="467" name="Google Shape;467;g2fe138b08db_0_1885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fe138b08db_0_1909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7" name="Google Shape;477;g2fe138b08db_0_190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2200" lIns="64425" spcFirstLastPara="1" rIns="64425" wrap="square" tIns="322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Первичное применение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br>
              <a:rPr lang="ru" sz="1200"/>
            </a:br>
            <a:r>
              <a:rPr lang="ru" sz="1200">
                <a:latin typeface="Arial"/>
                <a:ea typeface="Arial"/>
                <a:cs typeface="Arial"/>
                <a:sym typeface="Arial"/>
              </a:rPr>
              <a:t>Учитель напоминает о правилах работы в группе.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g2fe138b08db_0_190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2200" lIns="64425" spcFirstLastPara="1" rIns="64425" wrap="square" tIns="322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2fe138b08db_0_1898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7" name="Google Shape;497;g2fe138b08db_0_1898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Первичное применение</a:t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Учитель разбивает класс на мини-группы. После озвучивания задания ученикам даётся не больше 3 минут на обсуждение решения. После этого один человек из группы рассказывает сочинённую сказку (не больше одной минуты), а задача других учеников — угадать, из какой народной сказки взята основа.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Сейчас вам предстоит объединиться и попробовать создать свою собственную короткую авторскую сказку.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Для этого вам нужно выбрать один элемент из любой народной сказки. Это может быть главный герой, обстоятельства, сюжет, волшебный предмет и т. д.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После этого при помощи волшебных приёмов сочинения придумайте свою сказочную историю. На обсуждение дается 3–4 минуты. Ваша сказочная история должна быть короткой, не более одной минуты, но интересной и запоминающейся.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Кто готов выйти к доске, чтобы рассказать свою историю?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Какая фольклорная основа у сказки?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chemeClr val="dk1"/>
                </a:solidFill>
              </a:rPr>
              <a:t>Заметка: пояснение к приёмам сочинения.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ru" sz="1200">
                <a:solidFill>
                  <a:schemeClr val="dk1"/>
                </a:solidFill>
              </a:rPr>
              <a:t>Увеличение или уменьшение — преувеличение или уменьшение размеров, количества, силы, скорости и других характеристик объектов в сказке. 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ru" sz="1200">
                <a:solidFill>
                  <a:schemeClr val="dk1"/>
                </a:solidFill>
              </a:rPr>
              <a:t>Оживление или окаменение — наделение неживых предметов, явлений природы человеческими качествами, способностями, чувствами или лишение живых существ или предметов способности двигаться, чувствовать, говорить. 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ru" sz="1200">
                <a:solidFill>
                  <a:schemeClr val="dk1"/>
                </a:solidFill>
              </a:rPr>
              <a:t>Изменение времени: ускорение или замедление, перенос во времени и пространстве, эпохе.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ru" sz="1200">
                <a:solidFill>
                  <a:schemeClr val="dk1"/>
                </a:solidFill>
              </a:rPr>
              <a:t>Наоборот: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" sz="1200">
                <a:solidFill>
                  <a:schemeClr val="dk1"/>
                </a:solidFill>
              </a:rPr>
              <a:t>Противоположное действие — герои или события в сказке совершают действия, противоположные ожидаемым. 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" sz="1200">
                <a:solidFill>
                  <a:schemeClr val="dk1"/>
                </a:solidFill>
              </a:rPr>
              <a:t>Противоположные свойства — объектам или героям приписываются противоположные качества, что ведёт к необычным ситуациям.</a:t>
            </a:r>
            <a:endParaRPr sz="1200">
              <a:solidFill>
                <a:schemeClr val="dk1"/>
              </a:solidFill>
            </a:endParaRPr>
          </a:p>
          <a:p>
            <a:pPr indent="0" lvl="0" marL="190500" marR="190500" rtl="0" algn="l">
              <a:lnSpc>
                <a:spcPct val="177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1D1D1B"/>
              </a:solidFill>
              <a:highlight>
                <a:srgbClr val="F1F3F5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498" name="Google Shape;498;g2fe138b08db_0_1898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fe138b08db_0_1951:notes"/>
          <p:cNvSpPr/>
          <p:nvPr>
            <p:ph idx="2" type="sldImg"/>
          </p:nvPr>
        </p:nvSpPr>
        <p:spPr>
          <a:xfrm>
            <a:off x="1033463" y="647700"/>
            <a:ext cx="3108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9" name="Google Shape;509;g2fe138b08db_0_195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Сверяемся с целями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Удалось ли нам достичь первой цели?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Какая цель следующая?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Как вы считаете, по каким критериям, основаниям мы можем сравнить две сказки — авторскую и народную?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510" name="Google Shape;510;g2fe138b08db_0_195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fe138b08db_0_19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/>
              <a:t>— Предлагаю вам оформить эти знания в виде таблицы и схемы.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/>
              <a:t>— Табличка, по которой мы сможем провести сравнение, — это структура сказки, то есть искать сходства в её композиции, формуле.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В схеме мы отразим схожие детали. Будем искать сходства в образах и персонажах, предметах. На что стоит обращать внимание в таком сравнении?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</p:txBody>
      </p:sp>
      <p:sp>
        <p:nvSpPr>
          <p:cNvPr id="523" name="Google Shape;523;g2fe138b08db_0_19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31665510b29_0_7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g31665510b29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sz="12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На предыдущих уроках мы более подробно разбирали строение сказки, говорили о таких элементах, как присказка, зачин, завязка, обсуждали развитие действий, кульминацию и концовку.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На этом уроке нам важно понять сходство или развитие блоков в целом, сравнить их. Поэтому я предлагаю вам объединить завязку, развитие действий, кульминацию в один блок о назвать его «Основная часть».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 </a:t>
            </a:r>
            <a:r>
              <a:rPr lang="ru" sz="1200"/>
              <a:t>Как будет выглядеть сказка в таком случае, из каких частей состоит?</a:t>
            </a:r>
            <a:r>
              <a:rPr lang="ru" sz="1200">
                <a:solidFill>
                  <a:schemeClr val="dk1"/>
                </a:solidFill>
              </a:rPr>
              <a:t> (Присказка, зачин, основная часть, концовка.) </a:t>
            </a:r>
            <a:endParaRPr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fe138b08db_0_2252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g2fe138b08db_0_2252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Начертим вот такую табличку и приступим к заполнению.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Вспомните, что такое присказка.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Откройте текст сказки Пушкина. Есть ли в ней присказка? (Нет.)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Что такое зачин? (Начало.)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Есть ли он в сказке? (Да.)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Как начинается сказка? («Царь с царицею простился, в путь-дорогу снарядился».)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Похож ли он на те слова, с которых обычно начинаются народные сказки? (Не слово в слово, но мысль прослеживается.)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Зачин «Сказки о мёртвой царевне и о семи богатырях» не совсем классический, он не похож на те, что мы привыкли видеть в народных сказках.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Однако мы можем проследить схожесть с народным творчеством. Приведите примеры. («В некотором царстве, в некотором государстве... » Жил-был один царь...»)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Запишем.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Заметка: таблицу можно распечатать.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560" name="Google Shape;560;g2fe138b08db_0_2252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fe138b08db_0_229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0" name="Google Shape;570;g2fe138b08db_0_229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Схожи ли основная часть в авторской сказке и в народных сказках?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Чем? Сравните события, персонажей и действия, которые происходят в сказке. (Царица-мачеха невзлюбила царевну и решает избавится от неё с помощью своей помощницы чернавки, но та не решается её погубить и оставляет в лесу. Царевна ищет спасения и попадаем в терем. Там живёт с богатырями. Но «зло» узнаёт, что царевна ещё жива и делает всё, чтобы она погибла. Царевна съедает отравленное яблоко и «погибает». Королевич отправляется на поиски, ища помощи у волшебных существ, природы. Они ему помогают. Королевич находит возлюбленную и спасает её. В народных сказках герои пытаются бороться со злой силой и всегда её побеждают, находят выход из сложных ситуаций. Такие элементы сюжетов часто встречаются не только в русских в народных сказках, но и в сказках других стран.)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Приведите пример цитат.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571" name="Google Shape;571;g2fe138b08db_0_229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2fe138b08db_0_2304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3" name="Google Shape;583;g2fe138b08db_0_2304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Как обычно заканчиваются народные сказки? (Победой добра над злом.)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Чем закончилась «Сказка о мёртвой царевне и о семи богатырях»?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Запишем в таблицу.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 </a:t>
            </a:r>
            <a:endParaRPr sz="1200"/>
          </a:p>
        </p:txBody>
      </p:sp>
      <p:sp>
        <p:nvSpPr>
          <p:cNvPr id="584" name="Google Shape;584;g2fe138b08db_0_2304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12cdc9c600_1_0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g312cdc9c600_1_0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4175" lIns="48325" spcFirstLastPara="1" rIns="48325" wrap="square" tIns="241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Самоопределение к деятельности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Учитель настраивает учащихся на урок. </a:t>
            </a: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r>
              <a:rPr lang="ru" sz="1200">
                <a:latin typeface="Arial"/>
                <a:ea typeface="Arial"/>
                <a:cs typeface="Arial"/>
                <a:sym typeface="Arial"/>
              </a:rPr>
              <a:t>— Расправьте свои плечи и лёгкие, чтобы громко говорить.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Улыбнитесь соседу по парте для хорошего настроя на урок.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Вдохните воздух полной грудью, чтобы приготовиться чувствовать на уроке литературного чтения.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Почувствуйте дух приключений вместе с завриками на уроке!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312cdc9c600_1_0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4175" lIns="48325" spcFirstLastPara="1" rIns="48325" wrap="square" tIns="241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fe138b08db_0_2329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7" name="Google Shape;597;g2fe138b08db_0_232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Сделаем вывод о композиции (строении) народной и авторской сказки. (В «Сказке о мёртвой царевне и о семи богатырях» такая же композиция, как и в народных сказках).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chemeClr val="dk1"/>
                </a:solidFill>
              </a:rPr>
              <a:t>— </a:t>
            </a:r>
            <a:r>
              <a:rPr lang="ru" sz="1200"/>
              <a:t>А теперь вернёмся к деталям. </a:t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chemeClr val="dk1"/>
                </a:solidFill>
              </a:rPr>
              <a:t>— При прочтении «Сказки о мёртвой царевне и о семи богатырях</a:t>
            </a:r>
            <a:r>
              <a:rPr lang="ru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r>
              <a:rPr lang="ru" sz="1200">
                <a:solidFill>
                  <a:schemeClr val="dk1"/>
                </a:solidFill>
              </a:rPr>
              <a:t> какие образы, предметы вам показались знакомы, схожи с другими сказками?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chemeClr val="dk1"/>
                </a:solidFill>
              </a:rPr>
              <a:t>— Проверим нашу теорию.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598" name="Google Shape;598;g2fe138b08db_0_232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fe138b08db_0_2399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2" name="Google Shape;612;g2fe138b08db_0_239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Начертим схему.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613" name="Google Shape;613;g2fe138b08db_0_239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fe138b08db_0_2244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3" name="Google Shape;633;g2fe138b08db_0_2244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Прочитайте отрывок из известной сказки. Узнали, из какой он сказки? («Белоснежка» Братья Гримм.)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Какую деталь, образ, схожий со сказкой Пушкина, вы сразу отметили? (Злая царевна-мачеха.)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Найдите в тексте сказки подтверждение схожести («Высока, стройна, бела, / И умом и всем взяла; / Но зато горда, ломлива, / Своенравна и ревнива. / Ей в приданое дано / Было зеркальце одно».)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А встречали ли вы народные сказки с подобным героем?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/>
              <a:t>— Помимо злой мачехи, какие ещё персонажи кажутся вам знакомыми, будто вы уже встречали их в других сказках? (В сказках присутствует красавица-царевна, добрые и трудолюбивые помощники богатыри, спаситель-царевич.)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Можете ли вы вспомнить народные сказки с аналогичными героями?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Какую ещё сказочную деталь отметим? (Волшебный предмет-помощник.)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Верно, в народных и авторских сказках часто используется волшебный предмет-помощник. Какие предметы-помощники из народных сказок вы знаете?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Какие волшебные предметы использовались в произведении «Сказка о мёртвой царевне»?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Начнём заполнять схему. Какую схожую особенность запишем в первом овале? (Главные герои.)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/>
              <a:t>— А во втором? (Волшебные предметы.)</a:t>
            </a:r>
            <a:endParaRPr sz="1200"/>
          </a:p>
        </p:txBody>
      </p:sp>
      <p:sp>
        <p:nvSpPr>
          <p:cNvPr id="634" name="Google Shape;634;g2fe138b08db_0_2244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2fe138b08db_0_2420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5" name="Google Shape;645;g2fe138b08db_0_2420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646" name="Google Shape;646;g2fe138b08db_0_2420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fe138b08db_0_244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g2fe138b08db_0_244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Прочитайте отрывки из сказок. Что между ними общего? (Использование «волшебных» чисел.)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Приведите пример из текста, где используются волшебные числа. («Все в лесу, не скучно ей, / У семи богатырей»; Елисей три раза обращался к природе за помощью.)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Запишем в схему.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667" name="Google Shape;667;g2fe138b08db_0_244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2fe138b08db_0_246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1" name="Google Shape;681;g2fe138b08db_0_246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682" name="Google Shape;682;g2fe138b08db_0_246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2fe138b08db_0_250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2" name="Google Shape;702;g2fe138b08db_0_250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Открытие нового знания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И конечно же, в любой сказке — будь то авторская или народная, есть испытания, которые должны преодолеть главные герои. Для чего это нужно?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Запишите в схему.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Найдите в тексте сказки подтверждение тому, что герои сталкивались с испытаниями и преодолевали их.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703" name="Google Shape;703;g2fe138b08db_0_250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fe138b08db_0_1937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3" name="Google Shape;723;g2fe138b08db_0_1937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Первичное применение</a:t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А теперь задание для самых внимательных.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Ребята, прочитайте и ответьте на вопрос. В какой народной сказке был похожий сюжет?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g2fe138b08db_0_1937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2fe138b08db_0_252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4" name="Google Shape;734;g2fe138b08db_0_252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Первичное применение. </a:t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Какие действия должна была сделать чернавка по приказу царицы?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С какой сказкой можно это сравнить? («Морозко», «Дочь и падчерица».)</a:t>
            </a:r>
            <a:endParaRPr sz="1200"/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735" name="Google Shape;735;g2fe138b08db_0_252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312cdc9c600_3_15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6" name="Google Shape;746;g312cdc9c600_3_15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>
                <a:solidFill>
                  <a:schemeClr val="dk1"/>
                </a:solidFill>
              </a:rPr>
              <a:t>Первичное применение. </a:t>
            </a:r>
            <a:br>
              <a:rPr lang="ru" sz="1200"/>
            </a:br>
            <a:br>
              <a:rPr lang="ru" sz="1200"/>
            </a:br>
            <a:r>
              <a:rPr lang="ru" sz="1200">
                <a:latin typeface="Arial"/>
                <a:ea typeface="Arial"/>
                <a:cs typeface="Arial"/>
                <a:sym typeface="Arial"/>
              </a:rPr>
              <a:t>Учитель напоминает о правилах работы в парах.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g312cdc9c600_3_15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fe138b08db_0_92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g2fe138b08db_0_92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Речевая разминка</a:t>
            </a:r>
            <a:br>
              <a:rPr lang="ru" sz="1200"/>
            </a:br>
            <a:br>
              <a:rPr lang="ru" sz="1200"/>
            </a:br>
            <a:r>
              <a:rPr lang="ru" sz="1200"/>
              <a:t>— Разомнёмся. Прочитайте про себя порядок букв.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Теперь нужно прочитать их вслух: сначала тихо, потом быстро, потом напевно и после — на одном дыхании.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</p:txBody>
      </p:sp>
      <p:sp>
        <p:nvSpPr>
          <p:cNvPr id="319" name="Google Shape;319;g2fe138b08db_0_92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312cdc9c600_3_6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6" name="Google Shape;766;g312cdc9c600_3_6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Первичное применение. </a:t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А теперь предлагаю вам немного поработать в паре. На доске вы видите табличку сходств и различий сказок. Ваша задача — выбрать одну любую народную сказку, обсудить в паре сходства и различия между ней и сказкой Пушкина.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</a:t>
            </a:r>
            <a:r>
              <a:rPr lang="ru" sz="1200"/>
              <a:t>Определить, чего больше — сходств или различий.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/>
          </a:p>
        </p:txBody>
      </p:sp>
      <p:sp>
        <p:nvSpPr>
          <p:cNvPr id="767" name="Google Shape;767;g312cdc9c600_3_6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301288f52a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solidFill>
                  <a:schemeClr val="dk1"/>
                </a:solidFill>
              </a:rPr>
              <a:t>Первичное применение</a:t>
            </a:r>
            <a:br>
              <a:rPr lang="ru" sz="1200"/>
            </a:br>
            <a:br>
              <a:rPr lang="ru" sz="1200"/>
            </a:br>
            <a:r>
              <a:rPr lang="ru" sz="1200">
                <a:solidFill>
                  <a:schemeClr val="dk1"/>
                </a:solidFill>
              </a:rPr>
              <a:t>— Рассмотрите схему и таблицу, которые у нас получились. Какой вывод можем сделать?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Есть ли сходство между сказкой А. С. Пушкина и народными сказками?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— Какой вывод можем сделать? 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777" name="Google Shape;777;g301288f52a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fe138b08db_0_21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g2fe138b08db_0_2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2200" lIns="64425" spcFirstLastPara="1" rIns="64425" wrap="square" tIns="322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Физкультминутка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Давайте теперь разомн</a:t>
            </a:r>
            <a:r>
              <a:rPr lang="ru" sz="1200"/>
              <a:t>ё</a:t>
            </a:r>
            <a:r>
              <a:rPr lang="ru" sz="1200">
                <a:latin typeface="Arial"/>
                <a:ea typeface="Arial"/>
                <a:cs typeface="Arial"/>
                <a:sym typeface="Arial"/>
              </a:rPr>
              <a:t>мся с Гришей.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носа.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Дотроньтесь левой рукой до правого уха.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Положите ладонь левой руки на голову.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подбородка.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Положите ладонь правой руки на живот.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Положите ладонь левой руки на правое плечо.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Дотроньтесь левой рукой до носа.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Дотроньтесь правой рукой до левого уха.</a:t>
            </a:r>
            <a:endParaRPr sz="1200"/>
          </a:p>
        </p:txBody>
      </p:sp>
      <p:sp>
        <p:nvSpPr>
          <p:cNvPr id="787" name="Google Shape;787;g2fe138b08db_0_2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2200" lIns="64425" spcFirstLastPara="1" rIns="64425" wrap="square" tIns="322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2fe138b08db_0_2534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6" name="Google Shape;796;g2fe138b08db_0_2534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(базовый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карандаш, ручку. Выполните задания на рабочих листах.</a:t>
            </a: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r>
              <a:rPr lang="ru" sz="1200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Заметка: это задание вы можете провести, показав в презентации, или распечатать материалы, загрузив урок 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b="1" lang="ru" sz="1200">
                <a:solidFill>
                  <a:srgbClr val="2F2F45"/>
                </a:solidFill>
              </a:rPr>
              <a:t>Фольклорная основа литературной сказки А. С. Пушкина “Сказка о мёртвой царевне и о семи богатырях”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из сервиса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«Подготовка к уроку»</a:t>
            </a:r>
            <a:r>
              <a:rPr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g2fe138b08db_0_2534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2fe138b08db_0_2561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5" name="Google Shape;815;g2fe138b08db_0_2561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Учитель может организовать самопроверку или взаимную проверку в парах. Например</a:t>
            </a:r>
            <a:r>
              <a:rPr lang="ru" sz="1200"/>
              <a:t>: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Ребята, предлагаю каждому проверить работу своего соседа по парте до сверки с ответами. Для этого вам необходимо обменяться тетрадями и не оценивать работу соседа, а определить в ней два положительных момента и отметить их двумя зв</a:t>
            </a:r>
            <a:r>
              <a:rPr lang="ru" sz="1200"/>
              <a:t>ё</a:t>
            </a:r>
            <a:r>
              <a:rPr lang="ru" sz="1200">
                <a:latin typeface="Arial"/>
                <a:ea typeface="Arial"/>
                <a:cs typeface="Arial"/>
                <a:sym typeface="Arial"/>
              </a:rPr>
              <a:t>здочками. Один момент, который нужно доработать, отметьте знаком вопроса.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Вы должны пояснить, почему вы так считаете.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16" name="Google Shape;816;g2fe138b08db_0_2561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g3285f4eea07_0_37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5" name="Google Shape;835;g3285f4eea07_0_37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(базовый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6" name="Google Shape;836;g3285f4eea07_0_37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3285f4eea07_0_55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4" name="Google Shape;854;g3285f4eea07_0_55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855" name="Google Shape;855;g3285f4eea07_0_55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3285f4eea07_0_74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4" name="Google Shape;874;g3285f4eea07_0_74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(базовый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" name="Google Shape;875;g3285f4eea07_0_74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3285f4eea07_0_0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3" name="Google Shape;893;g3285f4eea07_0_0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</a:t>
            </a:r>
            <a:r>
              <a:rPr b="1" lang="ru" sz="1200"/>
              <a:t>повышенный</a:t>
            </a:r>
            <a:r>
              <a:rPr b="1" lang="ru" sz="1200">
                <a:latin typeface="Arial"/>
                <a:ea typeface="Arial"/>
                <a:cs typeface="Arial"/>
                <a:sym typeface="Arial"/>
              </a:rPr>
              <a:t>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карандаш, ручку. Выполните задания на рабочих листах.</a:t>
            </a: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r>
              <a:rPr lang="ru" sz="1200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Заметка: это задание вы можете провести, показав в презентации, или распечатать материалы, загрузив урок 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b="1" lang="ru" sz="1200">
                <a:solidFill>
                  <a:srgbClr val="2F2F45"/>
                </a:solidFill>
              </a:rPr>
              <a:t>Фольклорная основа литературной сказки А. С. Пушкина “Сказка о мёртвой царевне и о семи богатырях”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из сервиса</a:t>
            </a:r>
            <a:r>
              <a:rPr b="1"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«Подготовка к уроку»</a:t>
            </a:r>
            <a:r>
              <a:rPr lang="ru" sz="1200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" name="Google Shape;894;g3285f4eea07_0_0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3285f4eea07_0_17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2" name="Google Shape;912;g3285f4eea07_0_17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Учитель может организовать самопроверку или взаимную проверку в парах. Например</a:t>
            </a:r>
            <a:r>
              <a:rPr lang="ru" sz="1200"/>
              <a:t>: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Ребята, предлагаю каждому проверить работу своего соседа по парте до сверки с ответами. Для этого вам необходимо обменяться тетрадями и не оценивать работу соседа, а определить в ней два положительных момента и отметить их двумя зв</a:t>
            </a:r>
            <a:r>
              <a:rPr lang="ru" sz="1200"/>
              <a:t>ё</a:t>
            </a:r>
            <a:r>
              <a:rPr lang="ru" sz="1200">
                <a:latin typeface="Arial"/>
                <a:ea typeface="Arial"/>
                <a:cs typeface="Arial"/>
                <a:sym typeface="Arial"/>
              </a:rPr>
              <a:t>здочками. Один момент, который нужно доработать, отметьте знаком вопроса.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Вы должны пояснить, почему вы так считаете.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13" name="Google Shape;913;g3285f4eea07_0_17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2fe138b08db_0_1019:notes"/>
          <p:cNvSpPr/>
          <p:nvPr>
            <p:ph idx="2" type="sldImg"/>
          </p:nvPr>
        </p:nvSpPr>
        <p:spPr>
          <a:xfrm>
            <a:off x="516364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g2fe138b08db_0_101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Актуализация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ru" sz="1200"/>
              <a:t>Прочитайте предложения на доске.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Из какого жанра сбежали эти отрывки? (Из сказок.)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 вы думаете, они относятся к одной сказке или нет? (Нет.)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Какие виды сказок вы помните? (Бытовые, о животных, волшебные.)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ru" sz="1200"/>
              <a:t>— А как ещё мы можем разделить сказки? (Сказки бывают народные и авторские.) </a:t>
            </a:r>
            <a:endParaRPr sz="1200"/>
          </a:p>
        </p:txBody>
      </p:sp>
      <p:sp>
        <p:nvSpPr>
          <p:cNvPr id="337" name="Google Shape;337;g2fe138b08db_0_101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285f4eea07_0_94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2" name="Google Shape;932;g3285f4eea07_0_94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</a:t>
            </a:r>
            <a:r>
              <a:rPr b="1" lang="ru" sz="1200"/>
              <a:t>повышенный</a:t>
            </a:r>
            <a:r>
              <a:rPr b="1" lang="ru" sz="1200">
                <a:latin typeface="Arial"/>
                <a:ea typeface="Arial"/>
                <a:cs typeface="Arial"/>
                <a:sym typeface="Arial"/>
              </a:rPr>
              <a:t>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g3285f4eea07_0_94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3285f4eea07_0_112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1" name="Google Shape;951;g3285f4eea07_0_112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952" name="Google Shape;952;g3285f4eea07_0_112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3285f4eea07_0_131:notes"/>
          <p:cNvSpPr/>
          <p:nvPr>
            <p:ph idx="2" type="sldImg"/>
          </p:nvPr>
        </p:nvSpPr>
        <p:spPr>
          <a:xfrm>
            <a:off x="387163" y="485557"/>
            <a:ext cx="3107400" cy="1311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1" name="Google Shape;971;g3285f4eea07_0_131:notes"/>
          <p:cNvSpPr txBox="1"/>
          <p:nvPr>
            <p:ph idx="1" type="body"/>
          </p:nvPr>
        </p:nvSpPr>
        <p:spPr>
          <a:xfrm>
            <a:off x="388189" y="1869393"/>
            <a:ext cx="3105600" cy="15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23725" lIns="47450" spcFirstLastPara="1" rIns="47450" wrap="square" tIns="237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Закрепление (</a:t>
            </a:r>
            <a:r>
              <a:rPr b="1" lang="ru" sz="1200"/>
              <a:t>повышенный</a:t>
            </a:r>
            <a:r>
              <a:rPr b="1" lang="ru" sz="1200">
                <a:latin typeface="Arial"/>
                <a:ea typeface="Arial"/>
                <a:cs typeface="Arial"/>
                <a:sym typeface="Arial"/>
              </a:rPr>
              <a:t> уровень)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" name="Google Shape;972;g3285f4eea07_0_131:notes"/>
          <p:cNvSpPr txBox="1"/>
          <p:nvPr>
            <p:ph idx="12" type="sldNum"/>
          </p:nvPr>
        </p:nvSpPr>
        <p:spPr>
          <a:xfrm>
            <a:off x="2198838" y="3689555"/>
            <a:ext cx="1682400" cy="195000"/>
          </a:xfrm>
          <a:prstGeom prst="rect">
            <a:avLst/>
          </a:prstGeom>
          <a:noFill/>
          <a:ln>
            <a:noFill/>
          </a:ln>
        </p:spPr>
        <p:txBody>
          <a:bodyPr anchorCtr="0" anchor="b" bIns="23725" lIns="47450" spcFirstLastPara="1" rIns="47450" wrap="square" tIns="237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g2fe138b08db_0_2589:notes"/>
          <p:cNvSpPr/>
          <p:nvPr>
            <p:ph idx="2" type="sldImg"/>
          </p:nvPr>
        </p:nvSpPr>
        <p:spPr>
          <a:xfrm>
            <a:off x="1033463" y="647700"/>
            <a:ext cx="3108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0" name="Google Shape;990;g2fe138b08db_0_258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/>
              <a:t>Рефлексия. Подведение итогов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Давайте подведём итоги. Всех ли целей нам удалось сегодня достичь?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Что значит фольклорная основа авторской сказки?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Какие фольклорные элементы вы заметили в сказках А. С. Пушкина?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Чем отличаются литературные сказки Пушкина от народных сказок?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Какие персонажи в сказках Пушкина напоминают вам героев русского фольклора? Почему?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/>
              <a:t>— Как думаете, почему Пушкин использовал фольклорные мотивы и образы в своих литературных сказках?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991" name="Google Shape;991;g2fe138b08db_0_258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2fe138b08db_0_2605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6" name="Google Shape;1006;g2fe138b08db_0_2605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Рефлексия. Оценка эмоционального состояния детей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Учитель предлагает детям сравнить впечатления от урока с цветами светофора.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Зелёный цвет — урок понравился; жёлтый — урок неплохой, но что-то не понравилось; красный — урок совсем не понравился.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g2fe138b08db_0_2605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2d7e2e27158_0_4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3" name="Google Shape;1013;g2d7e2e27158_0_4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2200" lIns="64425" spcFirstLastPara="1" rIns="64425" wrap="square" tIns="322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ru" sz="1200">
                <a:latin typeface="Arial"/>
                <a:ea typeface="Arial"/>
                <a:cs typeface="Arial"/>
                <a:sym typeface="Arial"/>
              </a:rPr>
              <a:t>Рекомендации для занятий дома</a:t>
            </a: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br>
              <a:rPr lang="ru" sz="1200">
                <a:latin typeface="Arial"/>
                <a:ea typeface="Arial"/>
                <a:cs typeface="Arial"/>
                <a:sym typeface="Arial"/>
              </a:rPr>
            </a:br>
            <a:r>
              <a:rPr lang="ru" sz="1200">
                <a:latin typeface="Arial"/>
                <a:ea typeface="Arial"/>
                <a:cs typeface="Arial"/>
                <a:sym typeface="Arial"/>
              </a:rPr>
              <a:t>— В личном кабинете нажмите на квадрат «Задания от учителя». До заданной даты решите все карточки.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Заметка: эти задания вы можете выдать в качестве домашнего задания или провести на уроке на этапе закрепления, загрузив урок </a:t>
            </a:r>
            <a:r>
              <a:rPr b="1" lang="ru" sz="1200">
                <a:solidFill>
                  <a:srgbClr val="2F2F45"/>
                </a:solidFill>
              </a:rPr>
              <a:t>«Фольклорная основа литературной сказки А. С. Пушкина “Сказка о мёртвой царевне и о семи богатырях”»</a:t>
            </a:r>
            <a:r>
              <a:rPr b="1" lang="ru" sz="1200">
                <a:solidFill>
                  <a:schemeClr val="dk1"/>
                </a:solidFill>
              </a:rPr>
              <a:t> </a:t>
            </a:r>
            <a:r>
              <a:rPr lang="ru" sz="1200">
                <a:solidFill>
                  <a:schemeClr val="dk1"/>
                </a:solidFill>
              </a:rPr>
              <a:t>из сервиса </a:t>
            </a:r>
            <a:r>
              <a:rPr b="1" lang="ru" sz="1200">
                <a:solidFill>
                  <a:schemeClr val="dk1"/>
                </a:solidFill>
              </a:rPr>
              <a:t>«Подготовка к уроку»</a:t>
            </a:r>
            <a:r>
              <a:rPr lang="ru" sz="1200">
                <a:solidFill>
                  <a:schemeClr val="dk1"/>
                </a:solidFill>
              </a:rPr>
              <a:t>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14" name="Google Shape;1014;g2d7e2e27158_0_4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2200" lIns="64425" spcFirstLastPara="1" rIns="64425" wrap="square" tIns="322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fe138b08db_0_761:notes"/>
          <p:cNvSpPr/>
          <p:nvPr>
            <p:ph idx="2" type="sldImg"/>
          </p:nvPr>
        </p:nvSpPr>
        <p:spPr>
          <a:xfrm>
            <a:off x="516364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g2fe138b08db_0_761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Актуализация</a:t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Ребята, давайте вспомним, в чём заключается разница между фольклорной и литературной сказкой.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Какое первое и самое главное отличие? (У литературной сказки есть конкретный автор, а у фольклорной — нет.)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Как передаётся фольклорная сказка, в чём отличие от литературной?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/>
              <a:t>— Если народная сказка передаётся из уст в уста, а авторская записывается, то что случается с содержанием сказок? (Народная может иметь несколько вариантов, а текст авторской остаётся неизменным.)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361" name="Google Shape;361;g2fe138b08db_0_761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fe138b08db_0_1117:notes"/>
          <p:cNvSpPr/>
          <p:nvPr>
            <p:ph idx="2" type="sldImg"/>
          </p:nvPr>
        </p:nvSpPr>
        <p:spPr>
          <a:xfrm>
            <a:off x="516364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7" name="Google Shape;387;g2fe138b08db_0_1117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Проверка</a:t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b="1"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latin typeface="Arial"/>
                <a:ea typeface="Arial"/>
                <a:cs typeface="Arial"/>
                <a:sym typeface="Arial"/>
              </a:rPr>
              <a:t>— Какие ещ</a:t>
            </a:r>
            <a:r>
              <a:rPr lang="ru" sz="1200"/>
              <a:t>ё</a:t>
            </a:r>
            <a:r>
              <a:rPr lang="ru" sz="1200">
                <a:latin typeface="Arial"/>
                <a:ea typeface="Arial"/>
                <a:cs typeface="Arial"/>
                <a:sym typeface="Arial"/>
              </a:rPr>
              <a:t> раз</a:t>
            </a:r>
            <a:r>
              <a:rPr lang="ru" sz="1200"/>
              <a:t>личия вы бы выделили? (В литературной сказке чаще всего известно время создания, в фольклорной нет; авторская сказка может быть любой по размеру, а вот народная чаще всего небольшая и ёмкая и т. д.)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</a:t>
            </a:r>
            <a:r>
              <a:rPr lang="ru" sz="1200"/>
              <a:t>Различий оказалось немало, но …</a:t>
            </a:r>
            <a:br>
              <a:rPr lang="ru" sz="1200"/>
            </a:br>
            <a:endParaRPr sz="1200"/>
          </a:p>
        </p:txBody>
      </p:sp>
      <p:sp>
        <p:nvSpPr>
          <p:cNvPr id="388" name="Google Shape;388;g2fe138b08db_0_1117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fe138b08db_0_1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ru" sz="1200"/>
              <a:t>Целеполагание</a:t>
            </a:r>
            <a:br>
              <a:rPr lang="ru" sz="1200"/>
            </a:br>
            <a:br>
              <a:rPr lang="ru" sz="1200"/>
            </a:br>
            <a:r>
              <a:rPr lang="ru" sz="1200"/>
              <a:t>— Друзья, неужели в фольклорных и литературных сказках вовсе нет ничего общего?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Какую авторскую сказку мы изучали на прошлом уроке? (Сказка А. С. Пушкина «Сказка о мёртвой царевне и о семи богатырях».)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Давайте же продолжим работу над ней и узнаем, есть ли что-то общее между творчеством Александра Сергеевича и народными сказками.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Что нужно сделать, чтобы добиться этого?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" sz="1200"/>
              <a:t>— Какая тема урока? Какие цели поставим перед собой?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ru" sz="1200"/>
              <a:t> </a:t>
            </a:r>
            <a:endParaRPr b="1" sz="1200"/>
          </a:p>
        </p:txBody>
      </p:sp>
      <p:sp>
        <p:nvSpPr>
          <p:cNvPr id="426" name="Google Shape;426;g2fe138b08db_0_1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fe138b08db_0_442:notes"/>
          <p:cNvSpPr/>
          <p:nvPr>
            <p:ph idx="2" type="sldImg"/>
          </p:nvPr>
        </p:nvSpPr>
        <p:spPr>
          <a:xfrm>
            <a:off x="1033463" y="647700"/>
            <a:ext cx="3108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g2fe138b08db_0_442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200">
                <a:solidFill>
                  <a:schemeClr val="dk1"/>
                </a:solidFill>
              </a:rPr>
              <a:t>Целеполагание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</a:rPr>
              <a:t>После обсуждения версий ребят учитель помогает сформулировать тему и цели урока. </a:t>
            </a:r>
            <a:endParaRPr/>
          </a:p>
        </p:txBody>
      </p:sp>
      <p:sp>
        <p:nvSpPr>
          <p:cNvPr id="436" name="Google Shape;436;g2fe138b08db_0_442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fe138b08db_0_389:notes"/>
          <p:cNvSpPr/>
          <p:nvPr>
            <p:ph idx="2" type="sldImg"/>
          </p:nvPr>
        </p:nvSpPr>
        <p:spPr>
          <a:xfrm>
            <a:off x="516363" y="647363"/>
            <a:ext cx="4143300" cy="174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8" name="Google Shape;448;g2fe138b08db_0_389:notes"/>
          <p:cNvSpPr txBox="1"/>
          <p:nvPr>
            <p:ph idx="1" type="body"/>
          </p:nvPr>
        </p:nvSpPr>
        <p:spPr>
          <a:xfrm>
            <a:off x="517585" y="2492347"/>
            <a:ext cx="4140600" cy="20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1625" lIns="63250" spcFirstLastPara="1" rIns="63250" wrap="square" tIns="316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b="1" lang="ru" sz="1200"/>
              <a:t>Открытие нового знания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ru" sz="1200">
                <a:solidFill>
                  <a:schemeClr val="dk1"/>
                </a:solidFill>
              </a:rPr>
              <a:t>— Как вы понимаете словосочетание «фольклорная основа», какое определение вы бы дали ему?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449" name="Google Shape;449;g2fe138b08db_0_389:notes"/>
          <p:cNvSpPr txBox="1"/>
          <p:nvPr>
            <p:ph idx="12" type="sldNum"/>
          </p:nvPr>
        </p:nvSpPr>
        <p:spPr>
          <a:xfrm>
            <a:off x="2931783" y="4919059"/>
            <a:ext cx="2242800" cy="2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31625" lIns="63250" spcFirstLastPara="1" rIns="63250" wrap="square" tIns="31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6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0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7.jp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8.jp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16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17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Relationship Id="rId3" Type="http://schemas.openxmlformats.org/officeDocument/2006/relationships/image" Target="../media/image19.jpg"/><Relationship Id="rId4" Type="http://schemas.openxmlformats.org/officeDocument/2006/relationships/image" Target="../media/image1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8.jpg"/><Relationship Id="rId4" Type="http://schemas.openxmlformats.org/officeDocument/2006/relationships/image" Target="../media/image21.png"/><Relationship Id="rId9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36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g"/><Relationship Id="rId3" Type="http://schemas.openxmlformats.org/officeDocument/2006/relationships/image" Target="../media/image22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jpg"/><Relationship Id="rId3" Type="http://schemas.openxmlformats.org/officeDocument/2006/relationships/image" Target="../media/image2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jpg"/><Relationship Id="rId3" Type="http://schemas.openxmlformats.org/officeDocument/2006/relationships/image" Target="../media/image16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g"/><Relationship Id="rId3" Type="http://schemas.openxmlformats.org/officeDocument/2006/relationships/image" Target="../media/image2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g"/><Relationship Id="rId3" Type="http://schemas.openxmlformats.org/officeDocument/2006/relationships/image" Target="../media/image2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jpg"/><Relationship Id="rId3" Type="http://schemas.openxmlformats.org/officeDocument/2006/relationships/image" Target="../media/image2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png"/><Relationship Id="rId3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4.jpg"/><Relationship Id="rId3" Type="http://schemas.openxmlformats.org/officeDocument/2006/relationships/image" Target="../media/image16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jpg"/><Relationship Id="rId3" Type="http://schemas.openxmlformats.org/officeDocument/2006/relationships/image" Target="../media/image1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7.jpg"/><Relationship Id="rId3" Type="http://schemas.openxmlformats.org/officeDocument/2006/relationships/image" Target="../media/image2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0.png"/><Relationship Id="rId3" Type="http://schemas.openxmlformats.org/officeDocument/2006/relationships/image" Target="../media/image42.png"/><Relationship Id="rId4" Type="http://schemas.openxmlformats.org/officeDocument/2006/relationships/image" Target="../media/image2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6.jpg"/><Relationship Id="rId3" Type="http://schemas.openxmlformats.org/officeDocument/2006/relationships/image" Target="../media/image2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38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1.jpg"/><Relationship Id="rId3" Type="http://schemas.openxmlformats.org/officeDocument/2006/relationships/image" Target="../media/image17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1.jpg"/><Relationship Id="rId3" Type="http://schemas.openxmlformats.org/officeDocument/2006/relationships/image" Target="../media/image17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8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1.jpg"/><Relationship Id="rId3" Type="http://schemas.openxmlformats.org/officeDocument/2006/relationships/image" Target="../media/image2.pn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7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jpg"/><Relationship Id="rId3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2.jpg"/><Relationship Id="rId3" Type="http://schemas.openxmlformats.org/officeDocument/2006/relationships/image" Target="../media/image1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5.jpg"/><Relationship Id="rId3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6.jpg"/><Relationship Id="rId3" Type="http://schemas.openxmlformats.org/officeDocument/2006/relationships/image" Target="../media/image16.png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6.jpg"/><Relationship Id="rId3" Type="http://schemas.openxmlformats.org/officeDocument/2006/relationships/image" Target="../media/image16.png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" name="Google Shape;41;p6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5" name="Google Shape;45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6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6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6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6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4" name="Google Shape;54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6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6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2 2">
  <p:cSld name="1_Custom Layout 52 5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Мультфильм, Детское искусство, иллюстрация, мультфильм&#10;&#10;Автоматически созданное описание" id="67" name="Google Shape;67;g2fe138b08db_0_9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96" y="-1"/>
            <a:ext cx="9141304" cy="514501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68" name="Google Shape;68;g2fe138b08db_0_9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g2fe138b08db_0_991"/>
          <p:cNvSpPr txBox="1"/>
          <p:nvPr>
            <p:ph type="title"/>
          </p:nvPr>
        </p:nvSpPr>
        <p:spPr>
          <a:xfrm>
            <a:off x="4804568" y="892511"/>
            <a:ext cx="36366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0" name="Google Shape;70;g2fe138b08db_0_991"/>
          <p:cNvSpPr txBox="1"/>
          <p:nvPr>
            <p:ph idx="1" type="body"/>
          </p:nvPr>
        </p:nvSpPr>
        <p:spPr>
          <a:xfrm>
            <a:off x="702848" y="1431396"/>
            <a:ext cx="3636600" cy="10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fe138b08db_0_79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73" name="Google Shape;73;g2fe138b08db_0_79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4" name="Google Shape;74;g2fe138b08db_0_7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fe138b08db_0_79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7" name="Google Shape;77;g2fe138b08db_0_79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6">
  <p:cSld name="CUSTOM_15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g2fe138b08db_0_16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512" y="343875"/>
            <a:ext cx="8452974" cy="445575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g2fe138b08db_0_1634"/>
          <p:cNvSpPr txBox="1"/>
          <p:nvPr>
            <p:ph idx="1" type="subTitle"/>
          </p:nvPr>
        </p:nvSpPr>
        <p:spPr>
          <a:xfrm>
            <a:off x="1853359" y="1046936"/>
            <a:ext cx="5056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Google Shape;13;g2fe138b08db_0_16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fe138b08db_0_79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" name="Google Shape;80;g2fe138b08db_0_79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1" name="Google Shape;81;g2fe138b08db_0_79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fe138b08db_0_80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" name="Google Shape;84;g2fe138b08db_0_80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5" name="Google Shape;85;g2fe138b08db_0_80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g2fe138b08db_0_80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fe138b08db_0_8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" name="Google Shape;89;g2fe138b08db_0_8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fe138b08db_0_81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2" name="Google Shape;92;g2fe138b08db_0_81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3" name="Google Shape;93;g2fe138b08db_0_8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fe138b08db_0_81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96" name="Google Shape;96;g2fe138b08db_0_8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fe138b08db_0_8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2fe138b08db_0_8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0" name="Google Shape;100;g2fe138b08db_0_8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1" name="Google Shape;101;g2fe138b08db_0_8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2" name="Google Shape;102;g2fe138b08db_0_8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fe138b08db_0_8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05" name="Google Shape;105;g2fe138b08db_0_8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fe138b08db_0_82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8" name="Google Shape;108;g2fe138b08db_0_82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9" name="Google Shape;109;g2fe138b08db_0_8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fe138b08db_0_8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8 1 1">
  <p:cSld name="CUSTOM_37_1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g2fe138b08db_0_22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7700" y="344107"/>
            <a:ext cx="8448600" cy="4455300"/>
          </a:xfrm>
          <a:prstGeom prst="roundRect">
            <a:avLst>
              <a:gd fmla="val 6890" name="adj"/>
            </a:avLst>
          </a:prstGeom>
          <a:noFill/>
          <a:ln>
            <a:noFill/>
          </a:ln>
        </p:spPr>
      </p:pic>
      <p:pic>
        <p:nvPicPr>
          <p:cNvPr descr="preencoded.png" id="16" name="Google Shape;16;g2fe138b08db_0_2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g2fe138b08db_0_2214"/>
          <p:cNvSpPr txBox="1"/>
          <p:nvPr>
            <p:ph idx="1" type="body"/>
          </p:nvPr>
        </p:nvSpPr>
        <p:spPr>
          <a:xfrm>
            <a:off x="1140480" y="14462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g2fe138b08db_0_2214"/>
          <p:cNvSpPr txBox="1"/>
          <p:nvPr>
            <p:ph idx="2" type="body"/>
          </p:nvPr>
        </p:nvSpPr>
        <p:spPr>
          <a:xfrm>
            <a:off x="4799904" y="14462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2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TITLE_AND_BODY_3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 1">
  <p:cSld name="TITLE_AND_BODY_2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6" name="Google Shape;116;g2fe138b08db_0_8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g2fe138b08db_0_836"/>
          <p:cNvPicPr preferRelativeResize="0"/>
          <p:nvPr/>
        </p:nvPicPr>
        <p:blipFill rotWithShape="1">
          <a:blip r:embed="rId3">
            <a:alphaModFix/>
          </a:blip>
          <a:srcRect b="11040" l="15564" r="14762" t="12131"/>
          <a:stretch/>
        </p:blipFill>
        <p:spPr>
          <a:xfrm>
            <a:off x="345250" y="345050"/>
            <a:ext cx="8448600" cy="4453500"/>
          </a:xfrm>
          <a:prstGeom prst="roundRect">
            <a:avLst>
              <a:gd fmla="val 6846" name="adj"/>
            </a:avLst>
          </a:prstGeom>
          <a:noFill/>
          <a:ln>
            <a:noFill/>
          </a:ln>
        </p:spPr>
      </p:pic>
      <p:sp>
        <p:nvSpPr>
          <p:cNvPr id="118" name="Google Shape;118;g2fe138b08db_0_836"/>
          <p:cNvSpPr txBox="1"/>
          <p:nvPr>
            <p:ph idx="1" type="body"/>
          </p:nvPr>
        </p:nvSpPr>
        <p:spPr>
          <a:xfrm>
            <a:off x="4720291" y="2477621"/>
            <a:ext cx="19494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9" name="Google Shape;119;g2fe138b08db_0_836"/>
          <p:cNvSpPr txBox="1"/>
          <p:nvPr>
            <p:ph idx="2" type="body"/>
          </p:nvPr>
        </p:nvSpPr>
        <p:spPr>
          <a:xfrm>
            <a:off x="2420843" y="2477621"/>
            <a:ext cx="19494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g2fe138b08db_0_836"/>
          <p:cNvSpPr txBox="1"/>
          <p:nvPr>
            <p:ph type="title"/>
          </p:nvPr>
        </p:nvSpPr>
        <p:spPr>
          <a:xfrm>
            <a:off x="994775" y="415642"/>
            <a:ext cx="7149600" cy="7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5534">
          <p15:clr>
            <a:srgbClr val="FBAE40"/>
          </p15:clr>
        </p15:guide>
        <p15:guide id="2" orient="horz" pos="302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 1 1">
  <p:cSld name="TITLE_AND_BODY_2_1_1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2" name="Google Shape;122;g2fe138b08db_0_8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g2fe138b08db_0_842"/>
          <p:cNvPicPr preferRelativeResize="0"/>
          <p:nvPr/>
        </p:nvPicPr>
        <p:blipFill rotWithShape="1">
          <a:blip r:embed="rId3">
            <a:alphaModFix/>
          </a:blip>
          <a:srcRect b="11501" l="15378" r="15587" t="12368"/>
          <a:stretch/>
        </p:blipFill>
        <p:spPr>
          <a:xfrm>
            <a:off x="345250" y="345050"/>
            <a:ext cx="8448600" cy="4453500"/>
          </a:xfrm>
          <a:prstGeom prst="roundRect">
            <a:avLst>
              <a:gd fmla="val 6506" name="adj"/>
            </a:avLst>
          </a:prstGeom>
          <a:noFill/>
          <a:ln>
            <a:noFill/>
          </a:ln>
        </p:spPr>
      </p:pic>
      <p:sp>
        <p:nvSpPr>
          <p:cNvPr id="124" name="Google Shape;124;g2fe138b08db_0_842"/>
          <p:cNvSpPr txBox="1"/>
          <p:nvPr>
            <p:ph idx="1" type="body"/>
          </p:nvPr>
        </p:nvSpPr>
        <p:spPr>
          <a:xfrm>
            <a:off x="4747185" y="2800350"/>
            <a:ext cx="19494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g2fe138b08db_0_842"/>
          <p:cNvSpPr txBox="1"/>
          <p:nvPr>
            <p:ph idx="2" type="body"/>
          </p:nvPr>
        </p:nvSpPr>
        <p:spPr>
          <a:xfrm>
            <a:off x="2447737" y="2800350"/>
            <a:ext cx="19494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g2fe138b08db_0_842"/>
          <p:cNvSpPr txBox="1"/>
          <p:nvPr>
            <p:ph type="title"/>
          </p:nvPr>
        </p:nvSpPr>
        <p:spPr>
          <a:xfrm>
            <a:off x="994775" y="415642"/>
            <a:ext cx="7149600" cy="7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 1 1 1">
  <p:cSld name="TITLE_AND_BODY_2_1_1_1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8" name="Google Shape;128;g2fe138b08db_0_8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2fe138b08db_0_848"/>
          <p:cNvPicPr preferRelativeResize="0"/>
          <p:nvPr/>
        </p:nvPicPr>
        <p:blipFill rotWithShape="1">
          <a:blip r:embed="rId3">
            <a:alphaModFix/>
          </a:blip>
          <a:srcRect b="11683" l="14541" r="16012" t="11744"/>
          <a:stretch/>
        </p:blipFill>
        <p:spPr>
          <a:xfrm>
            <a:off x="345250" y="345050"/>
            <a:ext cx="8448600" cy="4453500"/>
          </a:xfrm>
          <a:prstGeom prst="roundRect">
            <a:avLst>
              <a:gd fmla="val 6474" name="adj"/>
            </a:avLst>
          </a:prstGeom>
          <a:noFill/>
          <a:ln>
            <a:noFill/>
          </a:ln>
        </p:spPr>
      </p:pic>
      <p:sp>
        <p:nvSpPr>
          <p:cNvPr id="130" name="Google Shape;130;g2fe138b08db_0_848"/>
          <p:cNvSpPr txBox="1"/>
          <p:nvPr>
            <p:ph idx="1" type="body"/>
          </p:nvPr>
        </p:nvSpPr>
        <p:spPr>
          <a:xfrm>
            <a:off x="2138455" y="2746562"/>
            <a:ext cx="20031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Google Shape;131;g2fe138b08db_0_848"/>
          <p:cNvSpPr txBox="1"/>
          <p:nvPr>
            <p:ph idx="2" type="body"/>
          </p:nvPr>
        </p:nvSpPr>
        <p:spPr>
          <a:xfrm>
            <a:off x="5244726" y="2746562"/>
            <a:ext cx="20031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g2fe138b08db_0_848"/>
          <p:cNvSpPr txBox="1"/>
          <p:nvPr>
            <p:ph type="title"/>
          </p:nvPr>
        </p:nvSpPr>
        <p:spPr>
          <a:xfrm>
            <a:off x="994775" y="415642"/>
            <a:ext cx="7149600" cy="77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8 1 1">
  <p:cSld name="CUSTOM_37_1_1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g2fe138b08db_0_8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7700" y="344107"/>
            <a:ext cx="8448600" cy="4455300"/>
          </a:xfrm>
          <a:prstGeom prst="roundRect">
            <a:avLst>
              <a:gd fmla="val 6890" name="adj"/>
            </a:avLst>
          </a:prstGeom>
          <a:noFill/>
          <a:ln>
            <a:noFill/>
          </a:ln>
        </p:spPr>
      </p:pic>
      <p:pic>
        <p:nvPicPr>
          <p:cNvPr descr="preencoded.png" id="135" name="Google Shape;135;g2fe138b08db_0_8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2fe138b08db_0_854"/>
          <p:cNvSpPr txBox="1"/>
          <p:nvPr>
            <p:ph idx="1" type="body"/>
          </p:nvPr>
        </p:nvSpPr>
        <p:spPr>
          <a:xfrm>
            <a:off x="1140480" y="14462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g2fe138b08db_0_854"/>
          <p:cNvSpPr txBox="1"/>
          <p:nvPr>
            <p:ph idx="2" type="body"/>
          </p:nvPr>
        </p:nvSpPr>
        <p:spPr>
          <a:xfrm>
            <a:off x="4799904" y="14462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8">
  <p:cSld name="CUSTOM_57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fe138b08db_0_859"/>
          <p:cNvSpPr/>
          <p:nvPr/>
        </p:nvSpPr>
        <p:spPr>
          <a:xfrm>
            <a:off x="357159" y="339725"/>
            <a:ext cx="8428200" cy="4464000"/>
          </a:xfrm>
          <a:prstGeom prst="roundRect">
            <a:avLst>
              <a:gd fmla="val 748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g2fe138b08db_0_859"/>
          <p:cNvPicPr preferRelativeResize="0"/>
          <p:nvPr/>
        </p:nvPicPr>
        <p:blipFill rotWithShape="1">
          <a:blip r:embed="rId2">
            <a:alphaModFix/>
          </a:blip>
          <a:srcRect b="15284" l="13693" r="4991" t="10122"/>
          <a:stretch/>
        </p:blipFill>
        <p:spPr>
          <a:xfrm>
            <a:off x="358774" y="1124907"/>
            <a:ext cx="8428200" cy="3696000"/>
          </a:xfrm>
          <a:prstGeom prst="roundRect">
            <a:avLst>
              <a:gd fmla="val 6656" name="adj"/>
            </a:avLst>
          </a:prstGeom>
          <a:noFill/>
          <a:ln>
            <a:noFill/>
          </a:ln>
        </p:spPr>
      </p:pic>
      <p:pic>
        <p:nvPicPr>
          <p:cNvPr descr="preencoded.png" id="141" name="Google Shape;141;g2fe138b08db_0_8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2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g2fe138b08db_0_859"/>
          <p:cNvSpPr txBox="1"/>
          <p:nvPr>
            <p:ph type="title"/>
          </p:nvPr>
        </p:nvSpPr>
        <p:spPr>
          <a:xfrm>
            <a:off x="672094" y="672297"/>
            <a:ext cx="7780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000"/>
              <a:buFont typeface="Verdana"/>
              <a:buNone/>
              <a:defRPr b="1" i="0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3" name="Google Shape;143;g2fe138b08db_0_859"/>
          <p:cNvSpPr txBox="1"/>
          <p:nvPr>
            <p:ph idx="1" type="body"/>
          </p:nvPr>
        </p:nvSpPr>
        <p:spPr>
          <a:xfrm>
            <a:off x="2107459" y="1985948"/>
            <a:ext cx="41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4" name="Google Shape;144;g2fe138b08db_0_859"/>
          <p:cNvSpPr txBox="1"/>
          <p:nvPr>
            <p:ph idx="2" type="body"/>
          </p:nvPr>
        </p:nvSpPr>
        <p:spPr>
          <a:xfrm>
            <a:off x="2243861" y="2518532"/>
            <a:ext cx="41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5" name="Google Shape;145;g2fe138b08db_0_859"/>
          <p:cNvSpPr txBox="1"/>
          <p:nvPr>
            <p:ph idx="3" type="body"/>
          </p:nvPr>
        </p:nvSpPr>
        <p:spPr>
          <a:xfrm>
            <a:off x="2601612" y="3023147"/>
            <a:ext cx="41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Google Shape;146;g2fe138b08db_0_859"/>
          <p:cNvSpPr txBox="1"/>
          <p:nvPr>
            <p:ph idx="4" type="body"/>
          </p:nvPr>
        </p:nvSpPr>
        <p:spPr>
          <a:xfrm>
            <a:off x="1944274" y="3390872"/>
            <a:ext cx="11610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Google Shape;147;g2fe138b08db_0_859"/>
          <p:cNvSpPr txBox="1"/>
          <p:nvPr>
            <p:ph idx="5" type="body"/>
          </p:nvPr>
        </p:nvSpPr>
        <p:spPr>
          <a:xfrm>
            <a:off x="4164662" y="1903856"/>
            <a:ext cx="41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g2fe138b08db_0_859"/>
          <p:cNvSpPr txBox="1"/>
          <p:nvPr>
            <p:ph idx="6" type="body"/>
          </p:nvPr>
        </p:nvSpPr>
        <p:spPr>
          <a:xfrm>
            <a:off x="4711346" y="2581951"/>
            <a:ext cx="98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g2fe138b08db_0_859"/>
          <p:cNvSpPr txBox="1"/>
          <p:nvPr>
            <p:ph idx="7" type="body"/>
          </p:nvPr>
        </p:nvSpPr>
        <p:spPr>
          <a:xfrm>
            <a:off x="6810884" y="2305932"/>
            <a:ext cx="9873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8 2">
  <p:cSld name="CUSTOM_57_2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1" name="Google Shape;151;g2fe138b08db_0_87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g2fe138b08db_0_871"/>
          <p:cNvPicPr preferRelativeResize="0"/>
          <p:nvPr/>
        </p:nvPicPr>
        <p:blipFill rotWithShape="1">
          <a:blip r:embed="rId3">
            <a:alphaModFix/>
          </a:blip>
          <a:srcRect b="11902" l="15629" r="15151" t="11736"/>
          <a:stretch/>
        </p:blipFill>
        <p:spPr>
          <a:xfrm>
            <a:off x="345250" y="345100"/>
            <a:ext cx="8445000" cy="4453500"/>
          </a:xfrm>
          <a:prstGeom prst="roundRect">
            <a:avLst>
              <a:gd fmla="val 7360" name="adj"/>
            </a:avLst>
          </a:prstGeom>
          <a:noFill/>
          <a:ln>
            <a:noFill/>
          </a:ln>
        </p:spPr>
      </p:pic>
      <p:sp>
        <p:nvSpPr>
          <p:cNvPr id="153" name="Google Shape;153;g2fe138b08db_0_871"/>
          <p:cNvSpPr txBox="1"/>
          <p:nvPr>
            <p:ph type="title"/>
          </p:nvPr>
        </p:nvSpPr>
        <p:spPr>
          <a:xfrm>
            <a:off x="1580400" y="432275"/>
            <a:ext cx="5983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000"/>
              <a:buFont typeface="Verdana"/>
              <a:buNone/>
              <a:defRPr b="1" i="0" sz="2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descr="preencoded.png" id="154" name="Google Shape;154;g2fe138b08db_0_8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89" y="4895491"/>
            <a:ext cx="862642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2fe138b08db_0_871"/>
          <p:cNvSpPr txBox="1"/>
          <p:nvPr>
            <p:ph idx="1" type="body"/>
          </p:nvPr>
        </p:nvSpPr>
        <p:spPr>
          <a:xfrm>
            <a:off x="3431433" y="1823798"/>
            <a:ext cx="7977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g2fe138b08db_0_871"/>
          <p:cNvSpPr txBox="1"/>
          <p:nvPr>
            <p:ph idx="2" type="body"/>
          </p:nvPr>
        </p:nvSpPr>
        <p:spPr>
          <a:xfrm>
            <a:off x="4822083" y="1823798"/>
            <a:ext cx="7977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_1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g2fe138b08db_0_8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2fe138b08db_0_878"/>
          <p:cNvSpPr/>
          <p:nvPr>
            <p:ph idx="1" type="body"/>
          </p:nvPr>
        </p:nvSpPr>
        <p:spPr>
          <a:xfrm>
            <a:off x="1338470" y="543995"/>
            <a:ext cx="1925100" cy="3764100"/>
          </a:xfrm>
          <a:prstGeom prst="roundRect">
            <a:avLst>
              <a:gd fmla="val 16667" name="adj"/>
            </a:avLst>
          </a:prstGeom>
          <a:solidFill>
            <a:srgbClr val="E2FCFE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g2fe138b08db_0_878"/>
          <p:cNvSpPr/>
          <p:nvPr>
            <p:ph idx="2" type="body"/>
          </p:nvPr>
        </p:nvSpPr>
        <p:spPr>
          <a:xfrm>
            <a:off x="5499652" y="543995"/>
            <a:ext cx="1925100" cy="3764100"/>
          </a:xfrm>
          <a:prstGeom prst="roundRect">
            <a:avLst>
              <a:gd fmla="val 16667" name="adj"/>
            </a:avLst>
          </a:prstGeom>
          <a:solidFill>
            <a:srgbClr val="E2FCFE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1">
  <p:cSld name="CUSTOM_20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g2fe138b08db_0_882"/>
          <p:cNvPicPr preferRelativeResize="0"/>
          <p:nvPr/>
        </p:nvPicPr>
        <p:blipFill rotWithShape="1">
          <a:blip r:embed="rId2">
            <a:alphaModFix/>
          </a:blip>
          <a:srcRect b="922" l="0" r="1545" t="932"/>
          <a:stretch/>
        </p:blipFill>
        <p:spPr>
          <a:xfrm>
            <a:off x="345250" y="344975"/>
            <a:ext cx="8448600" cy="4453500"/>
          </a:xfrm>
          <a:prstGeom prst="roundRect">
            <a:avLst>
              <a:gd fmla="val 7229" name="adj"/>
            </a:avLst>
          </a:prstGeom>
          <a:noFill/>
          <a:ln>
            <a:noFill/>
          </a:ln>
        </p:spPr>
      </p:pic>
      <p:sp>
        <p:nvSpPr>
          <p:cNvPr id="163" name="Google Shape;163;g2fe138b08db_0_882"/>
          <p:cNvSpPr/>
          <p:nvPr>
            <p:ph idx="1" type="body"/>
          </p:nvPr>
        </p:nvSpPr>
        <p:spPr>
          <a:xfrm rot="-551200">
            <a:off x="2103776" y="1383744"/>
            <a:ext cx="1958015" cy="2704378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4" name="Google Shape;164;g2fe138b08db_0_882"/>
          <p:cNvSpPr/>
          <p:nvPr>
            <p:ph idx="2" type="body"/>
          </p:nvPr>
        </p:nvSpPr>
        <p:spPr>
          <a:xfrm rot="-677632">
            <a:off x="5501741" y="1580604"/>
            <a:ext cx="1888775" cy="2666101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65" name="Google Shape;165;g2fe138b08db_0_8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7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5">
  <p:cSld name="CUSTOM_54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7" name="Google Shape;167;g2fe138b08db_0_8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2fe138b08db_0_887"/>
          <p:cNvPicPr preferRelativeResize="0"/>
          <p:nvPr/>
        </p:nvPicPr>
        <p:blipFill rotWithShape="1">
          <a:blip r:embed="rId3">
            <a:alphaModFix/>
          </a:blip>
          <a:srcRect b="259" l="0" r="0" t="0"/>
          <a:stretch/>
        </p:blipFill>
        <p:spPr>
          <a:xfrm>
            <a:off x="347175" y="350800"/>
            <a:ext cx="8445000" cy="4441800"/>
          </a:xfrm>
          <a:prstGeom prst="roundRect">
            <a:avLst>
              <a:gd fmla="val 6630" name="adj"/>
            </a:avLst>
          </a:prstGeom>
          <a:noFill/>
          <a:ln>
            <a:noFill/>
          </a:ln>
        </p:spPr>
      </p:pic>
      <p:pic>
        <p:nvPicPr>
          <p:cNvPr id="169" name="Google Shape;169;g2fe138b08db_0_8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98147" y="2008988"/>
            <a:ext cx="1568353" cy="112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2fe138b08db_0_88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92435" y="3404457"/>
            <a:ext cx="1568353" cy="112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2fe138b08db_0_8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3054" y="613512"/>
            <a:ext cx="1568353" cy="112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g2fe138b08db_0_88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92435" y="613512"/>
            <a:ext cx="1568353" cy="112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g2fe138b08db_0_88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39083" y="2008987"/>
            <a:ext cx="1568353" cy="112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2fe138b08db_0_88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3050" y="3404455"/>
            <a:ext cx="1568353" cy="1125531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2fe138b08db_0_887"/>
          <p:cNvSpPr txBox="1"/>
          <p:nvPr>
            <p:ph type="title"/>
          </p:nvPr>
        </p:nvSpPr>
        <p:spPr>
          <a:xfrm>
            <a:off x="4163340" y="698573"/>
            <a:ext cx="4326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6">
  <p:cSld name="CUSTOM_5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g2fe138b08db_0_897"/>
          <p:cNvPicPr preferRelativeResize="0"/>
          <p:nvPr/>
        </p:nvPicPr>
        <p:blipFill rotWithShape="1">
          <a:blip r:embed="rId2">
            <a:alphaModFix/>
          </a:blip>
          <a:srcRect b="5306" l="1088" r="774" t="1270"/>
          <a:stretch/>
        </p:blipFill>
        <p:spPr>
          <a:xfrm>
            <a:off x="341775" y="345050"/>
            <a:ext cx="8448600" cy="4453500"/>
          </a:xfrm>
          <a:prstGeom prst="roundRect">
            <a:avLst>
              <a:gd fmla="val 7319" name="adj"/>
            </a:avLst>
          </a:prstGeom>
          <a:noFill/>
          <a:ln>
            <a:noFill/>
          </a:ln>
        </p:spPr>
      </p:pic>
      <p:pic>
        <p:nvPicPr>
          <p:cNvPr id="178" name="Google Shape;178;g2fe138b08db_0_8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502" y="4894288"/>
            <a:ext cx="846771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2fe138b08db_0_897"/>
          <p:cNvSpPr txBox="1"/>
          <p:nvPr>
            <p:ph type="title"/>
          </p:nvPr>
        </p:nvSpPr>
        <p:spPr>
          <a:xfrm>
            <a:off x="1441402" y="2187132"/>
            <a:ext cx="1344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0" name="Google Shape;180;g2fe138b08db_0_897"/>
          <p:cNvSpPr txBox="1"/>
          <p:nvPr/>
        </p:nvSpPr>
        <p:spPr>
          <a:xfrm>
            <a:off x="3893912" y="1102611"/>
            <a:ext cx="1344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</a:pPr>
            <a:r>
              <a:rPr b="1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Пример</a:t>
            </a:r>
            <a:endParaRPr b="1" i="0" sz="1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1" name="Google Shape;181;g2fe138b08db_0_897"/>
          <p:cNvSpPr txBox="1"/>
          <p:nvPr/>
        </p:nvSpPr>
        <p:spPr>
          <a:xfrm>
            <a:off x="3893912" y="3394389"/>
            <a:ext cx="1344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</a:pPr>
            <a:r>
              <a:rPr b="1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Пример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2fe138b08db_0_897"/>
          <p:cNvSpPr txBox="1"/>
          <p:nvPr/>
        </p:nvSpPr>
        <p:spPr>
          <a:xfrm>
            <a:off x="6400807" y="2248500"/>
            <a:ext cx="1344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</a:pPr>
            <a:r>
              <a:rPr b="1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Пример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2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g2fe138b08db_0_904"/>
          <p:cNvPicPr preferRelativeResize="0"/>
          <p:nvPr/>
        </p:nvPicPr>
        <p:blipFill rotWithShape="1">
          <a:blip r:embed="rId2">
            <a:alphaModFix/>
          </a:blip>
          <a:srcRect b="3174" l="0" r="0" t="3173"/>
          <a:stretch/>
        </p:blipFill>
        <p:spPr>
          <a:xfrm>
            <a:off x="345250" y="345150"/>
            <a:ext cx="8453400" cy="4453200"/>
          </a:xfrm>
          <a:prstGeom prst="roundRect">
            <a:avLst>
              <a:gd fmla="val 6903" name="adj"/>
            </a:avLst>
          </a:prstGeom>
          <a:noFill/>
          <a:ln>
            <a:noFill/>
          </a:ln>
        </p:spPr>
      </p:pic>
      <p:pic>
        <p:nvPicPr>
          <p:cNvPr id="185" name="Google Shape;185;g2fe138b08db_0_9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g2fe138b08db_0_904"/>
          <p:cNvSpPr/>
          <p:nvPr>
            <p:ph idx="1" type="body"/>
          </p:nvPr>
        </p:nvSpPr>
        <p:spPr>
          <a:xfrm>
            <a:off x="1263198" y="689973"/>
            <a:ext cx="4484400" cy="21126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">
  <p:cSld name="CUSTOM_4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g2fe138b08db_0_908"/>
          <p:cNvPicPr preferRelativeResize="0"/>
          <p:nvPr/>
        </p:nvPicPr>
        <p:blipFill rotWithShape="1">
          <a:blip r:embed="rId2">
            <a:alphaModFix/>
          </a:blip>
          <a:srcRect b="3146" l="0" r="17" t="3147"/>
          <a:stretch/>
        </p:blipFill>
        <p:spPr>
          <a:xfrm>
            <a:off x="347500" y="345050"/>
            <a:ext cx="8446200" cy="4453500"/>
          </a:xfrm>
          <a:prstGeom prst="roundRect">
            <a:avLst>
              <a:gd fmla="val 6875" name="adj"/>
            </a:avLst>
          </a:prstGeom>
          <a:noFill/>
          <a:ln>
            <a:noFill/>
          </a:ln>
        </p:spPr>
      </p:pic>
      <p:sp>
        <p:nvSpPr>
          <p:cNvPr id="189" name="Google Shape;189;g2fe138b08db_0_908"/>
          <p:cNvSpPr/>
          <p:nvPr>
            <p:ph idx="1" type="body"/>
          </p:nvPr>
        </p:nvSpPr>
        <p:spPr>
          <a:xfrm>
            <a:off x="610053" y="713724"/>
            <a:ext cx="4211400" cy="21126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preencoded.png" id="190" name="Google Shape;190;g2fe138b08db_0_9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6">
  <p:cSld name="CUSTOM_5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g2fe138b08db_0_912"/>
          <p:cNvPicPr preferRelativeResize="0"/>
          <p:nvPr/>
        </p:nvPicPr>
        <p:blipFill rotWithShape="1">
          <a:blip r:embed="rId2">
            <a:alphaModFix/>
          </a:blip>
          <a:srcRect b="4751" l="0" r="0" t="1534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7009" name="adj"/>
            </a:avLst>
          </a:prstGeom>
          <a:noFill/>
          <a:ln>
            <a:noFill/>
          </a:ln>
        </p:spPr>
      </p:pic>
      <p:pic>
        <p:nvPicPr>
          <p:cNvPr id="193" name="Google Shape;193;g2fe138b08db_0_9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g2fe138b08db_0_912"/>
          <p:cNvSpPr/>
          <p:nvPr>
            <p:ph idx="1" type="body"/>
          </p:nvPr>
        </p:nvSpPr>
        <p:spPr>
          <a:xfrm>
            <a:off x="2630259" y="1022483"/>
            <a:ext cx="4684800" cy="2872500"/>
          </a:xfrm>
          <a:prstGeom prst="roundRect">
            <a:avLst>
              <a:gd fmla="val 9639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7">
  <p:cSld name="CUSTOM_16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g2fe138b08db_0_916"/>
          <p:cNvPicPr preferRelativeResize="0"/>
          <p:nvPr/>
        </p:nvPicPr>
        <p:blipFill rotWithShape="1">
          <a:blip r:embed="rId2">
            <a:alphaModFix/>
          </a:blip>
          <a:srcRect b="4421" l="0" r="0" t="1864"/>
          <a:stretch/>
        </p:blipFill>
        <p:spPr>
          <a:xfrm>
            <a:off x="345250" y="345050"/>
            <a:ext cx="8448600" cy="4453500"/>
          </a:xfrm>
          <a:prstGeom prst="roundRect">
            <a:avLst>
              <a:gd fmla="val 7023" name="adj"/>
            </a:avLst>
          </a:prstGeom>
          <a:noFill/>
          <a:ln>
            <a:noFill/>
          </a:ln>
        </p:spPr>
      </p:pic>
      <p:sp>
        <p:nvSpPr>
          <p:cNvPr id="197" name="Google Shape;197;g2fe138b08db_0_916"/>
          <p:cNvSpPr txBox="1"/>
          <p:nvPr>
            <p:ph idx="1" type="subTitle"/>
          </p:nvPr>
        </p:nvSpPr>
        <p:spPr>
          <a:xfrm>
            <a:off x="3224958" y="1370785"/>
            <a:ext cx="4737900" cy="19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98" name="Google Shape;198;g2fe138b08db_0_9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8">
  <p:cSld name="CUSTOM_17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g2fe138b08db_0_920"/>
          <p:cNvPicPr preferRelativeResize="0"/>
          <p:nvPr/>
        </p:nvPicPr>
        <p:blipFill rotWithShape="1">
          <a:blip r:embed="rId2">
            <a:alphaModFix/>
          </a:blip>
          <a:srcRect b="3156" l="0" r="0" t="3138"/>
          <a:stretch/>
        </p:blipFill>
        <p:spPr>
          <a:xfrm>
            <a:off x="345250" y="345050"/>
            <a:ext cx="8448600" cy="4453500"/>
          </a:xfrm>
          <a:prstGeom prst="roundRect">
            <a:avLst>
              <a:gd fmla="val 7183" name="adj"/>
            </a:avLst>
          </a:prstGeom>
          <a:noFill/>
          <a:ln>
            <a:noFill/>
          </a:ln>
        </p:spPr>
      </p:pic>
      <p:sp>
        <p:nvSpPr>
          <p:cNvPr id="201" name="Google Shape;201;g2fe138b08db_0_920"/>
          <p:cNvSpPr txBox="1"/>
          <p:nvPr>
            <p:ph idx="1" type="subTitle"/>
          </p:nvPr>
        </p:nvSpPr>
        <p:spPr>
          <a:xfrm>
            <a:off x="3224959" y="1370785"/>
            <a:ext cx="4176000" cy="19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02" name="Google Shape;202;g2fe138b08db_0_9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9">
  <p:cSld name="CUSTOM_28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g2fe138b08db_0_9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50" y="345050"/>
            <a:ext cx="8444549" cy="445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g2fe138b08db_0_924"/>
          <p:cNvPicPr preferRelativeResize="0"/>
          <p:nvPr/>
        </p:nvPicPr>
        <p:blipFill rotWithShape="1">
          <a:blip r:embed="rId3">
            <a:alphaModFix/>
          </a:blip>
          <a:srcRect b="7859" l="0" r="0" t="0"/>
          <a:stretch/>
        </p:blipFill>
        <p:spPr>
          <a:xfrm>
            <a:off x="1684025" y="1997575"/>
            <a:ext cx="3200384" cy="2800674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g2fe138b08db_0_924"/>
          <p:cNvSpPr txBox="1"/>
          <p:nvPr>
            <p:ph idx="1" type="body"/>
          </p:nvPr>
        </p:nvSpPr>
        <p:spPr>
          <a:xfrm>
            <a:off x="-1" y="1"/>
            <a:ext cx="4071000" cy="1177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4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07" name="Google Shape;207;g2fe138b08db_0_9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7">
  <p:cSld name="CUSTOM_56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g2fe138b08db_0_9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8799" y="345050"/>
            <a:ext cx="8445000" cy="4453500"/>
          </a:xfrm>
          <a:prstGeom prst="roundRect">
            <a:avLst>
              <a:gd fmla="val 6771" name="adj"/>
            </a:avLst>
          </a:prstGeom>
          <a:noFill/>
          <a:ln>
            <a:noFill/>
          </a:ln>
        </p:spPr>
      </p:pic>
      <p:pic>
        <p:nvPicPr>
          <p:cNvPr descr="preencoded.png" id="210" name="Google Shape;210;g2fe138b08db_0_9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2fe138b08db_0_929"/>
          <p:cNvSpPr txBox="1"/>
          <p:nvPr>
            <p:ph type="title"/>
          </p:nvPr>
        </p:nvSpPr>
        <p:spPr>
          <a:xfrm>
            <a:off x="2036138" y="691165"/>
            <a:ext cx="5066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2" name="Google Shape;212;g2fe138b08db_0_929"/>
          <p:cNvSpPr txBox="1"/>
          <p:nvPr>
            <p:ph idx="1" type="body"/>
          </p:nvPr>
        </p:nvSpPr>
        <p:spPr>
          <a:xfrm>
            <a:off x="2286276" y="1446212"/>
            <a:ext cx="4566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7 1">
  <p:cSld name="CUSTOM_56_1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g2fe138b08db_0_9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8800" y="345132"/>
            <a:ext cx="8445000" cy="4453500"/>
          </a:xfrm>
          <a:prstGeom prst="roundRect">
            <a:avLst>
              <a:gd fmla="val 6931" name="adj"/>
            </a:avLst>
          </a:prstGeom>
          <a:noFill/>
          <a:ln>
            <a:noFill/>
          </a:ln>
        </p:spPr>
      </p:pic>
      <p:pic>
        <p:nvPicPr>
          <p:cNvPr descr="preencoded.png" id="215" name="Google Shape;215;g2fe138b08db_0_9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g2fe138b08db_0_934"/>
          <p:cNvSpPr txBox="1"/>
          <p:nvPr>
            <p:ph type="title"/>
          </p:nvPr>
        </p:nvSpPr>
        <p:spPr>
          <a:xfrm>
            <a:off x="2270092" y="606894"/>
            <a:ext cx="5567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7" name="Google Shape;217;g2fe138b08db_0_934"/>
          <p:cNvSpPr txBox="1"/>
          <p:nvPr>
            <p:ph idx="1" type="body"/>
          </p:nvPr>
        </p:nvSpPr>
        <p:spPr>
          <a:xfrm>
            <a:off x="2770369" y="1337706"/>
            <a:ext cx="4566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1_Main poin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мультфильм, Детское искусство, Мультфильм, графическая вставка&#10;&#10;Автоматически созданное описание" id="219" name="Google Shape;219;g2fe138b08db_0_9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2" cy="5146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g2fe138b08db_0_9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g2fe138b08db_0_939"/>
          <p:cNvSpPr txBox="1"/>
          <p:nvPr>
            <p:ph idx="1" type="subTitle"/>
          </p:nvPr>
        </p:nvSpPr>
        <p:spPr>
          <a:xfrm>
            <a:off x="3528944" y="847950"/>
            <a:ext cx="32574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1">
  <p:cSld name="MAIN_POINT_1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3" name="Google Shape;223;g2fe138b08db_0_9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2fe138b08db_0_9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1075" y="340400"/>
            <a:ext cx="8457149" cy="4459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g2fe138b08db_0_9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g2fe138b08db_0_943"/>
          <p:cNvSpPr txBox="1"/>
          <p:nvPr>
            <p:ph idx="1" type="subTitle"/>
          </p:nvPr>
        </p:nvSpPr>
        <p:spPr>
          <a:xfrm>
            <a:off x="1978050" y="1393300"/>
            <a:ext cx="5056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9">
  <p:cSld name="CUSTOM_18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g2fe138b08db_0_9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8818" y="345050"/>
            <a:ext cx="8445000" cy="4453500"/>
          </a:xfrm>
          <a:prstGeom prst="roundRect">
            <a:avLst>
              <a:gd fmla="val 6894" name="adj"/>
            </a:avLst>
          </a:prstGeom>
          <a:noFill/>
          <a:ln>
            <a:noFill/>
          </a:ln>
        </p:spPr>
      </p:pic>
      <p:sp>
        <p:nvSpPr>
          <p:cNvPr id="229" name="Google Shape;229;g2fe138b08db_0_948"/>
          <p:cNvSpPr txBox="1"/>
          <p:nvPr>
            <p:ph idx="1" type="subTitle"/>
          </p:nvPr>
        </p:nvSpPr>
        <p:spPr>
          <a:xfrm>
            <a:off x="2158159" y="932636"/>
            <a:ext cx="5056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30" name="Google Shape;230;g2fe138b08db_0_9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6">
  <p:cSld name="CUSTOM_15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g2fe138b08db_0_9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512" y="343875"/>
            <a:ext cx="8452974" cy="4455752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g2fe138b08db_0_952"/>
          <p:cNvSpPr txBox="1"/>
          <p:nvPr>
            <p:ph idx="1" type="subTitle"/>
          </p:nvPr>
        </p:nvSpPr>
        <p:spPr>
          <a:xfrm>
            <a:off x="1853359" y="1046936"/>
            <a:ext cx="5056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34" name="Google Shape;234;g2fe138b08db_0_9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2fe138b08db_0_9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2fe138b08db_0_9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50" y="345050"/>
            <a:ext cx="8448481" cy="445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2fe138b08db_0_956"/>
          <p:cNvSpPr txBox="1"/>
          <p:nvPr>
            <p:ph idx="1" type="subTitle"/>
          </p:nvPr>
        </p:nvSpPr>
        <p:spPr>
          <a:xfrm>
            <a:off x="2222275" y="1097275"/>
            <a:ext cx="5056800" cy="18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">
  <p:cSld name="1_Section title and description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графическая вставка, Мультфильм, Детское искусство, мультфильм&#10;&#10;Автоматически созданное описание" id="240" name="Google Shape;240;g2fe138b08db_0_960"/>
          <p:cNvPicPr preferRelativeResize="0"/>
          <p:nvPr/>
        </p:nvPicPr>
        <p:blipFill rotWithShape="1">
          <a:blip r:embed="rId2">
            <a:alphaModFix/>
          </a:blip>
          <a:srcRect b="11201" l="960" r="0" t="26740"/>
          <a:stretch/>
        </p:blipFill>
        <p:spPr>
          <a:xfrm>
            <a:off x="358251" y="345062"/>
            <a:ext cx="8439900" cy="4453500"/>
          </a:xfrm>
          <a:prstGeom prst="roundRect">
            <a:avLst>
              <a:gd fmla="val 6575" name="adj"/>
            </a:avLst>
          </a:prstGeom>
          <a:noFill/>
          <a:ln>
            <a:noFill/>
          </a:ln>
        </p:spPr>
      </p:pic>
      <p:pic>
        <p:nvPicPr>
          <p:cNvPr descr="preencoded.png" id="241" name="Google Shape;241;g2fe138b08db_0_9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2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2fe138b08db_0_960"/>
          <p:cNvSpPr txBox="1"/>
          <p:nvPr>
            <p:ph idx="1" type="subTitle"/>
          </p:nvPr>
        </p:nvSpPr>
        <p:spPr>
          <a:xfrm>
            <a:off x="2774537" y="1408343"/>
            <a:ext cx="3454200" cy="13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2">
  <p:cSld name="1_Section title and description 2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графическая вставка, Мультфильм, Детское искусство, иллюстрация&#10;&#10;Автоматически созданное описание" id="244" name="Google Shape;244;g2fe138b08db_0_964"/>
          <p:cNvPicPr preferRelativeResize="0"/>
          <p:nvPr/>
        </p:nvPicPr>
        <p:blipFill rotWithShape="1">
          <a:blip r:embed="rId2">
            <a:alphaModFix/>
          </a:blip>
          <a:srcRect b="11405" l="1107" r="0" t="26600"/>
          <a:stretch/>
        </p:blipFill>
        <p:spPr>
          <a:xfrm>
            <a:off x="353750" y="345062"/>
            <a:ext cx="8436600" cy="4453500"/>
          </a:xfrm>
          <a:prstGeom prst="roundRect">
            <a:avLst>
              <a:gd fmla="val 6739" name="adj"/>
            </a:avLst>
          </a:prstGeom>
          <a:noFill/>
          <a:ln>
            <a:noFill/>
          </a:ln>
        </p:spPr>
      </p:pic>
      <p:pic>
        <p:nvPicPr>
          <p:cNvPr descr="preencoded.png" id="245" name="Google Shape;245;g2fe138b08db_0_9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2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g2fe138b08db_0_964"/>
          <p:cNvSpPr txBox="1"/>
          <p:nvPr>
            <p:ph idx="1" type="subTitle"/>
          </p:nvPr>
        </p:nvSpPr>
        <p:spPr>
          <a:xfrm>
            <a:off x="2774537" y="1408343"/>
            <a:ext cx="3454200" cy="13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_1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g2fe138b08db_0_9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2fe138b08db_0_968"/>
          <p:cNvSpPr/>
          <p:nvPr>
            <p:ph type="title"/>
          </p:nvPr>
        </p:nvSpPr>
        <p:spPr>
          <a:xfrm>
            <a:off x="590551" y="741912"/>
            <a:ext cx="5512200" cy="738300"/>
          </a:xfrm>
          <a:prstGeom prst="roundRect">
            <a:avLst>
              <a:gd fmla="val 22304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144000" lIns="216000" spcFirstLastPara="1" rIns="216000" wrap="square" tIns="144000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Verdana"/>
              <a:buNone/>
              <a:defRPr b="1" i="0" sz="3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0" name="Google Shape;250;g2fe138b08db_0_968"/>
          <p:cNvSpPr/>
          <p:nvPr>
            <p:ph idx="1" type="body"/>
          </p:nvPr>
        </p:nvSpPr>
        <p:spPr>
          <a:xfrm>
            <a:off x="590551" y="1676400"/>
            <a:ext cx="5512200" cy="2267100"/>
          </a:xfrm>
          <a:prstGeom prst="roundRect">
            <a:avLst>
              <a:gd fmla="val 965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4">
  <p:cSld name="CUSTOM_3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g2fe138b08db_0_9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50" y="343182"/>
            <a:ext cx="8448600" cy="4455300"/>
          </a:xfrm>
          <a:prstGeom prst="roundRect">
            <a:avLst>
              <a:gd fmla="val 6943" name="adj"/>
            </a:avLst>
          </a:prstGeom>
          <a:noFill/>
          <a:ln>
            <a:noFill/>
          </a:ln>
        </p:spPr>
      </p:pic>
      <p:pic>
        <p:nvPicPr>
          <p:cNvPr id="253" name="Google Shape;253;g2fe138b08db_0_9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2fe138b08db_0_972"/>
          <p:cNvSpPr/>
          <p:nvPr>
            <p:ph idx="1" type="body"/>
          </p:nvPr>
        </p:nvSpPr>
        <p:spPr>
          <a:xfrm>
            <a:off x="991463" y="583096"/>
            <a:ext cx="7156200" cy="2267100"/>
          </a:xfrm>
          <a:prstGeom prst="roundRect">
            <a:avLst>
              <a:gd fmla="val 16667" name="adj"/>
            </a:avLst>
          </a:prstGeom>
          <a:solidFill>
            <a:srgbClr val="E2FCFE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1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2fe138b08db_0_9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50" y="343186"/>
            <a:ext cx="8448600" cy="4455300"/>
          </a:xfrm>
          <a:prstGeom prst="roundRect">
            <a:avLst>
              <a:gd fmla="val 6973" name="adj"/>
            </a:avLst>
          </a:prstGeom>
          <a:noFill/>
          <a:ln>
            <a:noFill/>
          </a:ln>
        </p:spPr>
      </p:pic>
      <p:pic>
        <p:nvPicPr>
          <p:cNvPr id="257" name="Google Shape;257;g2fe138b08db_0_9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2fe138b08db_0_976"/>
          <p:cNvSpPr/>
          <p:nvPr>
            <p:ph idx="1" type="body"/>
          </p:nvPr>
        </p:nvSpPr>
        <p:spPr>
          <a:xfrm>
            <a:off x="991463" y="583096"/>
            <a:ext cx="7156200" cy="22671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6" name="Google Shape;26;p5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7" name="Google Shape;27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2">
  <p:cSld name="1_Custom Layout 52 3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мультфильм, Детское искусство, Мультфильм, иллюстрация&#10;&#10;Автоматически созданное описание" id="260" name="Google Shape;260;g2fe138b08db_0_980"/>
          <p:cNvPicPr preferRelativeResize="0"/>
          <p:nvPr/>
        </p:nvPicPr>
        <p:blipFill rotWithShape="1">
          <a:blip r:embed="rId2">
            <a:alphaModFix/>
          </a:blip>
          <a:srcRect b="4947" l="0" r="0" t="1303"/>
          <a:stretch/>
        </p:blipFill>
        <p:spPr>
          <a:xfrm>
            <a:off x="353727" y="343855"/>
            <a:ext cx="8444400" cy="4453200"/>
          </a:xfrm>
          <a:prstGeom prst="roundRect">
            <a:avLst>
              <a:gd fmla="val 6292" name="adj"/>
            </a:avLst>
          </a:prstGeom>
          <a:noFill/>
          <a:ln>
            <a:noFill/>
          </a:ln>
        </p:spPr>
      </p:pic>
      <p:pic>
        <p:nvPicPr>
          <p:cNvPr descr="preencoded.png" id="261" name="Google Shape;261;g2fe138b08db_0_9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2fe138b08db_0_980"/>
          <p:cNvSpPr txBox="1"/>
          <p:nvPr>
            <p:ph type="title"/>
          </p:nvPr>
        </p:nvSpPr>
        <p:spPr>
          <a:xfrm>
            <a:off x="950856" y="991410"/>
            <a:ext cx="516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3" name="Google Shape;263;g2fe138b08db_0_980"/>
          <p:cNvSpPr txBox="1"/>
          <p:nvPr>
            <p:ph idx="2" type="title"/>
          </p:nvPr>
        </p:nvSpPr>
        <p:spPr>
          <a:xfrm>
            <a:off x="950856" y="1637910"/>
            <a:ext cx="5160600" cy="19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264" name="Google Shape;264;g2fe138b08db_0_9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43502" y="4894288"/>
            <a:ext cx="846771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2 1">
  <p:cSld name="1_Custom Layout 52 4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Мультфильм, Детское искусство, мультфильм, графическая вставка&#10;&#10;Автоматически созданное описание" id="266" name="Google Shape;266;g2fe138b08db_0_9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3034"/>
            <a:ext cx="9144002" cy="51465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67" name="Google Shape;267;g2fe138b08db_0_9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2fe138b08db_0_986"/>
          <p:cNvSpPr txBox="1"/>
          <p:nvPr>
            <p:ph type="title"/>
          </p:nvPr>
        </p:nvSpPr>
        <p:spPr>
          <a:xfrm>
            <a:off x="2967417" y="2653641"/>
            <a:ext cx="36366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9" name="Google Shape;269;g2fe138b08db_0_986"/>
          <p:cNvSpPr txBox="1"/>
          <p:nvPr>
            <p:ph idx="1" type="body"/>
          </p:nvPr>
        </p:nvSpPr>
        <p:spPr>
          <a:xfrm>
            <a:off x="1193800" y="1109663"/>
            <a:ext cx="4529100" cy="8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2 3">
  <p:cSld name="1_Custom Layout 52 6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выглядит как графическая вставка, мультфильм, Детское искусство, иллюстрация&#10;&#10;Автоматически созданное описание" id="271" name="Google Shape;271;g2fe138b08db_0_996"/>
          <p:cNvPicPr preferRelativeResize="0"/>
          <p:nvPr/>
        </p:nvPicPr>
        <p:blipFill rotWithShape="1">
          <a:blip r:embed="rId2">
            <a:alphaModFix/>
          </a:blip>
          <a:srcRect b="6278" l="0" r="0" t="0"/>
          <a:stretch/>
        </p:blipFill>
        <p:spPr>
          <a:xfrm>
            <a:off x="345263" y="345057"/>
            <a:ext cx="8448000" cy="4453200"/>
          </a:xfrm>
          <a:prstGeom prst="roundRect">
            <a:avLst>
              <a:gd fmla="val 6591" name="adj"/>
            </a:avLst>
          </a:prstGeom>
          <a:noFill/>
          <a:ln>
            <a:noFill/>
          </a:ln>
        </p:spPr>
      </p:pic>
      <p:pic>
        <p:nvPicPr>
          <p:cNvPr descr="preencoded.png" id="272" name="Google Shape;272;g2fe138b08db_0_9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g2fe138b08db_0_996"/>
          <p:cNvSpPr txBox="1"/>
          <p:nvPr>
            <p:ph type="title"/>
          </p:nvPr>
        </p:nvSpPr>
        <p:spPr>
          <a:xfrm>
            <a:off x="1434950" y="1232025"/>
            <a:ext cx="516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4" name="Google Shape;274;g2fe138b08db_0_996"/>
          <p:cNvSpPr txBox="1"/>
          <p:nvPr>
            <p:ph idx="2" type="title"/>
          </p:nvPr>
        </p:nvSpPr>
        <p:spPr>
          <a:xfrm>
            <a:off x="1434950" y="1878525"/>
            <a:ext cx="5160600" cy="19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275" name="Google Shape;275;g2fe138b08db_0_9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43502" y="4894288"/>
            <a:ext cx="846771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3">
  <p:cSld name="CUSTOM_5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g2fe138b08db_0_100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50" y="343172"/>
            <a:ext cx="8448600" cy="4455300"/>
          </a:xfrm>
          <a:prstGeom prst="roundRect">
            <a:avLst>
              <a:gd fmla="val 6817" name="adj"/>
            </a:avLst>
          </a:prstGeom>
          <a:noFill/>
          <a:ln>
            <a:noFill/>
          </a:ln>
        </p:spPr>
      </p:pic>
      <p:sp>
        <p:nvSpPr>
          <p:cNvPr id="278" name="Google Shape;278;g2fe138b08db_0_1002"/>
          <p:cNvSpPr txBox="1"/>
          <p:nvPr>
            <p:ph type="title"/>
          </p:nvPr>
        </p:nvSpPr>
        <p:spPr>
          <a:xfrm>
            <a:off x="1788450" y="443924"/>
            <a:ext cx="5567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9" name="Google Shape;279;g2fe138b08db_0_1002"/>
          <p:cNvSpPr txBox="1"/>
          <p:nvPr>
            <p:ph idx="2" type="title"/>
          </p:nvPr>
        </p:nvSpPr>
        <p:spPr>
          <a:xfrm>
            <a:off x="1788450" y="1090424"/>
            <a:ext cx="5567100" cy="10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0" name="Google Shape;280;g2fe138b08db_0_1002"/>
          <p:cNvSpPr/>
          <p:nvPr>
            <p:ph idx="3" type="pic"/>
          </p:nvPr>
        </p:nvSpPr>
        <p:spPr>
          <a:xfrm>
            <a:off x="2212283" y="2190321"/>
            <a:ext cx="4714500" cy="18627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</p:sp>
      <p:pic>
        <p:nvPicPr>
          <p:cNvPr descr="preencoded.png" id="281" name="Google Shape;281;g2fe138b08db_0_10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3 1">
  <p:cSld name="CUSTOM_52_1"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g2fe138b08db_0_100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5250" y="343172"/>
            <a:ext cx="8448600" cy="4455300"/>
          </a:xfrm>
          <a:prstGeom prst="roundRect">
            <a:avLst>
              <a:gd fmla="val 6817" name="adj"/>
            </a:avLst>
          </a:prstGeom>
          <a:noFill/>
          <a:ln>
            <a:noFill/>
          </a:ln>
        </p:spPr>
      </p:pic>
      <p:sp>
        <p:nvSpPr>
          <p:cNvPr id="284" name="Google Shape;284;g2fe138b08db_0_1008"/>
          <p:cNvSpPr txBox="1"/>
          <p:nvPr>
            <p:ph type="title"/>
          </p:nvPr>
        </p:nvSpPr>
        <p:spPr>
          <a:xfrm>
            <a:off x="1786000" y="461586"/>
            <a:ext cx="5567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  <a:defRPr b="1" i="0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000"/>
              <a:buFont typeface="Verdana"/>
              <a:buNone/>
              <a:defRPr b="1" i="0" sz="30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5" name="Google Shape;285;g2fe138b08db_0_1008"/>
          <p:cNvSpPr txBox="1"/>
          <p:nvPr>
            <p:ph idx="2" type="title"/>
          </p:nvPr>
        </p:nvSpPr>
        <p:spPr>
          <a:xfrm>
            <a:off x="1788450" y="1108087"/>
            <a:ext cx="5567100" cy="12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Verdana"/>
              <a:buNone/>
              <a:defRPr b="0" i="0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6" name="Google Shape;286;g2fe138b08db_0_1008"/>
          <p:cNvSpPr/>
          <p:nvPr>
            <p:ph idx="3" type="pic"/>
          </p:nvPr>
        </p:nvSpPr>
        <p:spPr>
          <a:xfrm>
            <a:off x="3152200" y="2484178"/>
            <a:ext cx="2834700" cy="20226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</p:sp>
      <p:pic>
        <p:nvPicPr>
          <p:cNvPr descr="preencoded.png" id="287" name="Google Shape;287;g2fe138b08db_0_10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89" y="4895491"/>
            <a:ext cx="862643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3">
  <p:cSld name="TITLE_AND_BODY_4"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4">
  <p:cSld name="TITLE_AND_BODY_5"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1_Title Only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5">
  <p:cSld name="TITLE_AND_BODY_6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6">
  <p:cSld name="TITLE_AND_BODY_7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0" name="Google Shape;30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5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" name="Google Shape;38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5.xml"/><Relationship Id="rId42" Type="http://schemas.openxmlformats.org/officeDocument/2006/relationships/slideLayout" Target="../slideLayouts/slideLayout57.xml"/><Relationship Id="rId41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59.xml"/><Relationship Id="rId43" Type="http://schemas.openxmlformats.org/officeDocument/2006/relationships/slideLayout" Target="../slideLayouts/slideLayout58.xml"/><Relationship Id="rId46" Type="http://schemas.openxmlformats.org/officeDocument/2006/relationships/slideLayout" Target="../slideLayouts/slideLayout61.xml"/><Relationship Id="rId45" Type="http://schemas.openxmlformats.org/officeDocument/2006/relationships/slideLayout" Target="../slideLayouts/slideLayout60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48" Type="http://schemas.openxmlformats.org/officeDocument/2006/relationships/slideLayout" Target="../slideLayouts/slideLayout63.xml"/><Relationship Id="rId47" Type="http://schemas.openxmlformats.org/officeDocument/2006/relationships/slideLayout" Target="../slideLayouts/slideLayout62.xml"/><Relationship Id="rId49" Type="http://schemas.openxmlformats.org/officeDocument/2006/relationships/slideLayout" Target="../slideLayouts/slideLayout6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8.xml"/><Relationship Id="rId32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50.xml"/><Relationship Id="rId34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52.xml"/><Relationship Id="rId36" Type="http://schemas.openxmlformats.org/officeDocument/2006/relationships/slideLayout" Target="../slideLayouts/slideLayout51.xml"/><Relationship Id="rId39" Type="http://schemas.openxmlformats.org/officeDocument/2006/relationships/slideLayout" Target="../slideLayouts/slideLayout54.xml"/><Relationship Id="rId38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44.xml"/><Relationship Id="rId51" Type="http://schemas.openxmlformats.org/officeDocument/2006/relationships/slideLayout" Target="../slideLayouts/slideLayout66.xml"/><Relationship Id="rId50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68.xml"/><Relationship Id="rId52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26.xml"/><Relationship Id="rId5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54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1DCF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1DCFA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fe138b08db_0_7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g2fe138b08db_0_78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g2fe138b08db_0_7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  <p:sldLayoutId id="2147483685" r:id="rId21"/>
    <p:sldLayoutId id="2147483686" r:id="rId22"/>
    <p:sldLayoutId id="2147483687" r:id="rId23"/>
    <p:sldLayoutId id="2147483688" r:id="rId24"/>
    <p:sldLayoutId id="2147483689" r:id="rId25"/>
    <p:sldLayoutId id="2147483690" r:id="rId26"/>
    <p:sldLayoutId id="2147483691" r:id="rId27"/>
    <p:sldLayoutId id="2147483692" r:id="rId28"/>
    <p:sldLayoutId id="2147483693" r:id="rId29"/>
    <p:sldLayoutId id="2147483694" r:id="rId30"/>
    <p:sldLayoutId id="2147483695" r:id="rId31"/>
    <p:sldLayoutId id="2147483696" r:id="rId32"/>
    <p:sldLayoutId id="2147483697" r:id="rId33"/>
    <p:sldLayoutId id="2147483698" r:id="rId34"/>
    <p:sldLayoutId id="2147483699" r:id="rId35"/>
    <p:sldLayoutId id="2147483700" r:id="rId36"/>
    <p:sldLayoutId id="2147483701" r:id="rId37"/>
    <p:sldLayoutId id="2147483702" r:id="rId38"/>
    <p:sldLayoutId id="2147483703" r:id="rId39"/>
    <p:sldLayoutId id="2147483704" r:id="rId40"/>
    <p:sldLayoutId id="2147483705" r:id="rId41"/>
    <p:sldLayoutId id="2147483706" r:id="rId42"/>
    <p:sldLayoutId id="2147483707" r:id="rId43"/>
    <p:sldLayoutId id="2147483708" r:id="rId44"/>
    <p:sldLayoutId id="2147483709" r:id="rId45"/>
    <p:sldLayoutId id="2147483710" r:id="rId46"/>
    <p:sldLayoutId id="2147483711" r:id="rId47"/>
    <p:sldLayoutId id="2147483712" r:id="rId48"/>
    <p:sldLayoutId id="2147483713" r:id="rId49"/>
    <p:sldLayoutId id="2147483714" r:id="rId50"/>
    <p:sldLayoutId id="2147483715" r:id="rId51"/>
    <p:sldLayoutId id="2147483716" r:id="rId52"/>
    <p:sldLayoutId id="2147483717" r:id="rId53"/>
    <p:sldLayoutId id="2147483718" r:id="rId5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5.png"/><Relationship Id="rId4" Type="http://schemas.openxmlformats.org/officeDocument/2006/relationships/image" Target="../media/image96.png"/><Relationship Id="rId9" Type="http://schemas.openxmlformats.org/officeDocument/2006/relationships/image" Target="../media/image53.png"/><Relationship Id="rId5" Type="http://schemas.openxmlformats.org/officeDocument/2006/relationships/image" Target="../media/image50.png"/><Relationship Id="rId6" Type="http://schemas.openxmlformats.org/officeDocument/2006/relationships/image" Target="../media/image49.png"/><Relationship Id="rId7" Type="http://schemas.openxmlformats.org/officeDocument/2006/relationships/image" Target="../media/image46.png"/><Relationship Id="rId8" Type="http://schemas.openxmlformats.org/officeDocument/2006/relationships/image" Target="../media/image5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7.png"/><Relationship Id="rId4" Type="http://schemas.openxmlformats.org/officeDocument/2006/relationships/image" Target="../media/image86.png"/><Relationship Id="rId5" Type="http://schemas.openxmlformats.org/officeDocument/2006/relationships/image" Target="../media/image10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7.png"/><Relationship Id="rId4" Type="http://schemas.openxmlformats.org/officeDocument/2006/relationships/image" Target="../media/image8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7.png"/><Relationship Id="rId4" Type="http://schemas.openxmlformats.org/officeDocument/2006/relationships/image" Target="../media/image8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5.png"/><Relationship Id="rId4" Type="http://schemas.openxmlformats.org/officeDocument/2006/relationships/image" Target="../media/image57.png"/><Relationship Id="rId5" Type="http://schemas.openxmlformats.org/officeDocument/2006/relationships/image" Target="../media/image82.png"/><Relationship Id="rId6" Type="http://schemas.openxmlformats.org/officeDocument/2006/relationships/image" Target="../media/image88.png"/><Relationship Id="rId7" Type="http://schemas.openxmlformats.org/officeDocument/2006/relationships/image" Target="../media/image9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7.png"/><Relationship Id="rId4" Type="http://schemas.openxmlformats.org/officeDocument/2006/relationships/image" Target="../media/image9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7.png"/><Relationship Id="rId4" Type="http://schemas.openxmlformats.org/officeDocument/2006/relationships/image" Target="../media/image98.png"/><Relationship Id="rId5" Type="http://schemas.openxmlformats.org/officeDocument/2006/relationships/image" Target="../media/image9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7.png"/><Relationship Id="rId4" Type="http://schemas.openxmlformats.org/officeDocument/2006/relationships/image" Target="../media/image98.png"/><Relationship Id="rId5" Type="http://schemas.openxmlformats.org/officeDocument/2006/relationships/image" Target="../media/image93.png"/><Relationship Id="rId6" Type="http://schemas.openxmlformats.org/officeDocument/2006/relationships/image" Target="../media/image9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7.png"/><Relationship Id="rId4" Type="http://schemas.openxmlformats.org/officeDocument/2006/relationships/image" Target="../media/image98.png"/><Relationship Id="rId5" Type="http://schemas.openxmlformats.org/officeDocument/2006/relationships/image" Target="../media/image93.png"/><Relationship Id="rId6" Type="http://schemas.openxmlformats.org/officeDocument/2006/relationships/image" Target="../media/image9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5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7.png"/><Relationship Id="rId4" Type="http://schemas.openxmlformats.org/officeDocument/2006/relationships/image" Target="../media/image98.png"/><Relationship Id="rId5" Type="http://schemas.openxmlformats.org/officeDocument/2006/relationships/image" Target="../media/image93.png"/><Relationship Id="rId6" Type="http://schemas.openxmlformats.org/officeDocument/2006/relationships/image" Target="../media/image9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7.png"/><Relationship Id="rId4" Type="http://schemas.openxmlformats.org/officeDocument/2006/relationships/image" Target="../media/image10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7.png"/><Relationship Id="rId4" Type="http://schemas.openxmlformats.org/officeDocument/2006/relationships/image" Target="../media/image9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7.png"/><Relationship Id="rId4" Type="http://schemas.openxmlformats.org/officeDocument/2006/relationships/image" Target="../media/image10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7.png"/><Relationship Id="rId4" Type="http://schemas.openxmlformats.org/officeDocument/2006/relationships/image" Target="../media/image64.png"/><Relationship Id="rId5" Type="http://schemas.openxmlformats.org/officeDocument/2006/relationships/image" Target="../media/image9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7.png"/><Relationship Id="rId4" Type="http://schemas.openxmlformats.org/officeDocument/2006/relationships/image" Target="../media/image10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7.png"/><Relationship Id="rId4" Type="http://schemas.openxmlformats.org/officeDocument/2006/relationships/image" Target="../media/image10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7.png"/><Relationship Id="rId4" Type="http://schemas.openxmlformats.org/officeDocument/2006/relationships/image" Target="../media/image105.png"/><Relationship Id="rId5" Type="http://schemas.openxmlformats.org/officeDocument/2006/relationships/image" Target="../media/image9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7.png"/><Relationship Id="rId4" Type="http://schemas.openxmlformats.org/officeDocument/2006/relationships/image" Target="../media/image104.png"/><Relationship Id="rId5" Type="http://schemas.openxmlformats.org/officeDocument/2006/relationships/image" Target="../media/image9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7.png"/><Relationship Id="rId4" Type="http://schemas.openxmlformats.org/officeDocument/2006/relationships/image" Target="../media/image8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7.png"/><Relationship Id="rId4" Type="http://schemas.openxmlformats.org/officeDocument/2006/relationships/image" Target="../media/image73.png"/><Relationship Id="rId5" Type="http://schemas.openxmlformats.org/officeDocument/2006/relationships/image" Target="../media/image5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7.png"/><Relationship Id="rId4" Type="http://schemas.openxmlformats.org/officeDocument/2006/relationships/image" Target="../media/image98.png"/><Relationship Id="rId5" Type="http://schemas.openxmlformats.org/officeDocument/2006/relationships/image" Target="../media/image9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92.png"/><Relationship Id="rId4" Type="http://schemas.openxmlformats.org/officeDocument/2006/relationships/image" Target="../media/image99.png"/><Relationship Id="rId5" Type="http://schemas.openxmlformats.org/officeDocument/2006/relationships/image" Target="../media/image9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2.png"/><Relationship Id="rId4" Type="http://schemas.openxmlformats.org/officeDocument/2006/relationships/image" Target="../media/image106.png"/><Relationship Id="rId5" Type="http://schemas.openxmlformats.org/officeDocument/2006/relationships/image" Target="../media/image11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0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1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0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1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0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1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0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59.png"/><Relationship Id="rId5" Type="http://schemas.openxmlformats.org/officeDocument/2006/relationships/image" Target="../media/image63.png"/><Relationship Id="rId6" Type="http://schemas.openxmlformats.org/officeDocument/2006/relationships/image" Target="../media/image69.png"/><Relationship Id="rId7" Type="http://schemas.openxmlformats.org/officeDocument/2006/relationships/image" Target="../media/image62.png"/><Relationship Id="rId8" Type="http://schemas.openxmlformats.org/officeDocument/2006/relationships/image" Target="../media/image60.png"/><Relationship Id="rId11" Type="http://schemas.openxmlformats.org/officeDocument/2006/relationships/image" Target="../media/image65.png"/><Relationship Id="rId10" Type="http://schemas.openxmlformats.org/officeDocument/2006/relationships/image" Target="../media/image77.png"/><Relationship Id="rId12" Type="http://schemas.openxmlformats.org/officeDocument/2006/relationships/image" Target="../media/image7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1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08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77.png"/><Relationship Id="rId5" Type="http://schemas.openxmlformats.org/officeDocument/2006/relationships/image" Target="../media/image69.png"/><Relationship Id="rId6" Type="http://schemas.openxmlformats.org/officeDocument/2006/relationships/image" Target="../media/image62.png"/><Relationship Id="rId7" Type="http://schemas.openxmlformats.org/officeDocument/2006/relationships/image" Target="../media/image60.png"/><Relationship Id="rId8" Type="http://schemas.openxmlformats.org/officeDocument/2006/relationships/image" Target="../media/image59.png"/><Relationship Id="rId11" Type="http://schemas.openxmlformats.org/officeDocument/2006/relationships/image" Target="../media/image75.png"/><Relationship Id="rId10" Type="http://schemas.openxmlformats.org/officeDocument/2006/relationships/image" Target="../media/image65.png"/><Relationship Id="rId12" Type="http://schemas.openxmlformats.org/officeDocument/2006/relationships/image" Target="../media/image116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5.png"/><Relationship Id="rId4" Type="http://schemas.openxmlformats.org/officeDocument/2006/relationships/image" Target="../media/image57.png"/><Relationship Id="rId5" Type="http://schemas.openxmlformats.org/officeDocument/2006/relationships/image" Target="../media/image82.png"/><Relationship Id="rId6" Type="http://schemas.openxmlformats.org/officeDocument/2006/relationships/image" Target="../media/image88.png"/><Relationship Id="rId7" Type="http://schemas.openxmlformats.org/officeDocument/2006/relationships/image" Target="../media/image9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15.png"/><Relationship Id="rId4" Type="http://schemas.openxmlformats.org/officeDocument/2006/relationships/image" Target="../media/image11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7.png"/><Relationship Id="rId4" Type="http://schemas.openxmlformats.org/officeDocument/2006/relationships/image" Target="../media/image91.png"/><Relationship Id="rId9" Type="http://schemas.openxmlformats.org/officeDocument/2006/relationships/image" Target="../media/image114.png"/><Relationship Id="rId5" Type="http://schemas.openxmlformats.org/officeDocument/2006/relationships/image" Target="../media/image120.png"/><Relationship Id="rId6" Type="http://schemas.openxmlformats.org/officeDocument/2006/relationships/image" Target="../media/image119.png"/><Relationship Id="rId7" Type="http://schemas.openxmlformats.org/officeDocument/2006/relationships/image" Target="../media/image121.png"/><Relationship Id="rId8" Type="http://schemas.openxmlformats.org/officeDocument/2006/relationships/image" Target="../media/image1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7.png"/><Relationship Id="rId4" Type="http://schemas.openxmlformats.org/officeDocument/2006/relationships/image" Target="../media/image81.png"/><Relationship Id="rId9" Type="http://schemas.openxmlformats.org/officeDocument/2006/relationships/image" Target="../media/image60.png"/><Relationship Id="rId5" Type="http://schemas.openxmlformats.org/officeDocument/2006/relationships/image" Target="../media/image58.png"/><Relationship Id="rId6" Type="http://schemas.openxmlformats.org/officeDocument/2006/relationships/image" Target="../media/image63.png"/><Relationship Id="rId7" Type="http://schemas.openxmlformats.org/officeDocument/2006/relationships/image" Target="../media/image69.png"/><Relationship Id="rId8" Type="http://schemas.openxmlformats.org/officeDocument/2006/relationships/image" Target="../media/image62.png"/><Relationship Id="rId11" Type="http://schemas.openxmlformats.org/officeDocument/2006/relationships/image" Target="../media/image77.png"/><Relationship Id="rId10" Type="http://schemas.openxmlformats.org/officeDocument/2006/relationships/image" Target="../media/image59.png"/><Relationship Id="rId13" Type="http://schemas.openxmlformats.org/officeDocument/2006/relationships/image" Target="../media/image75.png"/><Relationship Id="rId12" Type="http://schemas.openxmlformats.org/officeDocument/2006/relationships/image" Target="../media/image6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7.png"/><Relationship Id="rId4" Type="http://schemas.openxmlformats.org/officeDocument/2006/relationships/image" Target="../media/image81.png"/><Relationship Id="rId9" Type="http://schemas.openxmlformats.org/officeDocument/2006/relationships/image" Target="../media/image60.png"/><Relationship Id="rId5" Type="http://schemas.openxmlformats.org/officeDocument/2006/relationships/image" Target="../media/image58.png"/><Relationship Id="rId6" Type="http://schemas.openxmlformats.org/officeDocument/2006/relationships/image" Target="../media/image63.png"/><Relationship Id="rId7" Type="http://schemas.openxmlformats.org/officeDocument/2006/relationships/image" Target="../media/image69.png"/><Relationship Id="rId8" Type="http://schemas.openxmlformats.org/officeDocument/2006/relationships/image" Target="../media/image62.png"/><Relationship Id="rId11" Type="http://schemas.openxmlformats.org/officeDocument/2006/relationships/image" Target="../media/image77.png"/><Relationship Id="rId10" Type="http://schemas.openxmlformats.org/officeDocument/2006/relationships/image" Target="../media/image59.png"/><Relationship Id="rId13" Type="http://schemas.openxmlformats.org/officeDocument/2006/relationships/image" Target="../media/image75.png"/><Relationship Id="rId12" Type="http://schemas.openxmlformats.org/officeDocument/2006/relationships/image" Target="../media/image6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2.png"/><Relationship Id="rId4" Type="http://schemas.openxmlformats.org/officeDocument/2006/relationships/image" Target="../media/image99.png"/><Relationship Id="rId5" Type="http://schemas.openxmlformats.org/officeDocument/2006/relationships/image" Target="../media/image9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5.png"/><Relationship Id="rId4" Type="http://schemas.openxmlformats.org/officeDocument/2006/relationships/image" Target="../media/image57.png"/><Relationship Id="rId5" Type="http://schemas.openxmlformats.org/officeDocument/2006/relationships/image" Target="../media/image82.png"/><Relationship Id="rId6" Type="http://schemas.openxmlformats.org/officeDocument/2006/relationships/image" Target="../media/image8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7.png"/><Relationship Id="rId4" Type="http://schemas.openxmlformats.org/officeDocument/2006/relationships/image" Target="../media/image95.png"/><Relationship Id="rId5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8" name="Google Shape;298;g2fe138b08db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99" name="Google Shape;299;g2fe138b08db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7753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300" name="Google Shape;300;g2fe138b08db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2fe138b08db_0_0"/>
          <p:cNvPicPr preferRelativeResize="0"/>
          <p:nvPr/>
        </p:nvPicPr>
        <p:blipFill rotWithShape="1">
          <a:blip r:embed="rId6">
            <a:alphaModFix/>
          </a:blip>
          <a:srcRect b="3614" l="0" r="0" t="0"/>
          <a:stretch/>
        </p:blipFill>
        <p:spPr>
          <a:xfrm>
            <a:off x="347750" y="344500"/>
            <a:ext cx="8448600" cy="4453500"/>
          </a:xfrm>
          <a:prstGeom prst="roundRect">
            <a:avLst>
              <a:gd fmla="val 6586" name="adj"/>
            </a:avLst>
          </a:prstGeom>
          <a:noFill/>
          <a:ln>
            <a:noFill/>
          </a:ln>
        </p:spPr>
      </p:pic>
      <p:pic>
        <p:nvPicPr>
          <p:cNvPr descr="preencoded.png" id="302" name="Google Shape;302;g2fe138b08db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6750" y="667825"/>
            <a:ext cx="6363900" cy="1689900"/>
          </a:xfrm>
          <a:prstGeom prst="roundRect">
            <a:avLst>
              <a:gd fmla="val 19907" name="adj"/>
            </a:avLst>
          </a:prstGeom>
          <a:noFill/>
          <a:ln>
            <a:noFill/>
          </a:ln>
        </p:spPr>
      </p:pic>
      <p:sp>
        <p:nvSpPr>
          <p:cNvPr id="303" name="Google Shape;303;g2fe138b08db_0_0"/>
          <p:cNvSpPr/>
          <p:nvPr/>
        </p:nvSpPr>
        <p:spPr>
          <a:xfrm>
            <a:off x="857045" y="947918"/>
            <a:ext cx="6056400" cy="144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литературной сказки </a:t>
            </a:r>
            <a:b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А. С. Пушкина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«Сказка о мёртвой царевне и о семи богатырях»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4" name="Google Shape;304;g2fe138b08db_0_0"/>
          <p:cNvSpPr/>
          <p:nvPr/>
        </p:nvSpPr>
        <p:spPr>
          <a:xfrm>
            <a:off x="666751" y="4057650"/>
            <a:ext cx="1333500" cy="480900"/>
          </a:xfrm>
          <a:prstGeom prst="roundRect">
            <a:avLst>
              <a:gd fmla="val 39921" name="adj"/>
            </a:avLst>
          </a:prstGeom>
          <a:solidFill>
            <a:srgbClr val="FEFEFE"/>
          </a:solidFill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2fe138b08db_0_0"/>
          <p:cNvSpPr/>
          <p:nvPr/>
        </p:nvSpPr>
        <p:spPr>
          <a:xfrm>
            <a:off x="656226" y="4057700"/>
            <a:ext cx="1333500" cy="4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Inter ExtraBold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 класс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06" name="Google Shape;306;g2fe138b08db_0_0"/>
          <p:cNvPicPr preferRelativeResize="0"/>
          <p:nvPr/>
        </p:nvPicPr>
        <p:blipFill rotWithShape="1">
          <a:blip r:embed="rId8">
            <a:alphaModFix/>
          </a:blip>
          <a:srcRect b="38778" l="0" r="0" t="0"/>
          <a:stretch/>
        </p:blipFill>
        <p:spPr>
          <a:xfrm>
            <a:off x="5283500" y="1649075"/>
            <a:ext cx="2162399" cy="3148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2fe138b08db_0_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g2fe138b08db_0_16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g2fe138b08db_0_1638"/>
          <p:cNvSpPr txBox="1"/>
          <p:nvPr>
            <p:ph idx="1" type="subTitle"/>
          </p:nvPr>
        </p:nvSpPr>
        <p:spPr>
          <a:xfrm>
            <a:off x="1071875" y="1063175"/>
            <a:ext cx="7511400" cy="3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rgbClr val="2F2F45"/>
                </a:solidFill>
              </a:rPr>
              <a:t>«</a:t>
            </a:r>
            <a:r>
              <a:rPr lang="ru" sz="2500">
                <a:solidFill>
                  <a:srgbClr val="2F2F45"/>
                </a:solidFill>
              </a:rPr>
              <a:t>Пушкин был первым русским писателем, который обратил внимание на народное творчество и ввёл его в литературу… </a:t>
            </a:r>
            <a:endParaRPr sz="2500">
              <a:solidFill>
                <a:srgbClr val="2F2F45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500">
                <a:solidFill>
                  <a:srgbClr val="2F2F45"/>
                </a:solidFill>
              </a:rPr>
              <a:t>он украсил народную песню и сказку блеском своего таланта, но оставил неизменными их смысл и силу</a:t>
            </a:r>
            <a:r>
              <a:rPr b="1" lang="ru" sz="2500">
                <a:solidFill>
                  <a:srgbClr val="2F2F45"/>
                </a:solidFill>
              </a:rPr>
              <a:t>»</a:t>
            </a:r>
            <a:endParaRPr b="1" sz="2500">
              <a:solidFill>
                <a:srgbClr val="2F2F45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ru" sz="2500">
                <a:solidFill>
                  <a:srgbClr val="2F2F45"/>
                </a:solidFill>
              </a:rPr>
              <a:t>                                           </a:t>
            </a:r>
            <a:r>
              <a:rPr b="1" i="1" lang="ru" sz="2500">
                <a:solidFill>
                  <a:srgbClr val="2F2F45"/>
                </a:solidFill>
              </a:rPr>
              <a:t>М. Горький</a:t>
            </a:r>
            <a:endParaRPr b="1" i="1" sz="2500">
              <a:solidFill>
                <a:srgbClr val="2F2F45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Verdana"/>
              <a:buNone/>
            </a:pPr>
            <a:r>
              <a:t/>
            </a:r>
            <a:endParaRPr sz="2500">
              <a:solidFill>
                <a:srgbClr val="2F2F45"/>
              </a:solidFill>
            </a:endParaRPr>
          </a:p>
        </p:txBody>
      </p:sp>
      <p:sp>
        <p:nvSpPr>
          <p:cNvPr id="463" name="Google Shape;463;g2fe138b08db_0_1638"/>
          <p:cNvSpPr txBox="1"/>
          <p:nvPr/>
        </p:nvSpPr>
        <p:spPr>
          <a:xfrm>
            <a:off x="199200" y="4798450"/>
            <a:ext cx="894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674EA7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в сервисе исключительно в ознакомительных, учебных целях и в целях раскрытия творческого замысла автора.</a:t>
            </a:r>
            <a:endParaRPr sz="600">
              <a:solidFill>
                <a:srgbClr val="674E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69" name="Google Shape;469;g2fe138b08db_0_18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g2fe138b08db_0_1885"/>
          <p:cNvSpPr/>
          <p:nvPr/>
        </p:nvSpPr>
        <p:spPr>
          <a:xfrm>
            <a:off x="1070000" y="430775"/>
            <a:ext cx="33417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2500" u="none" cap="none" strike="noStrike">
                <a:solidFill>
                  <a:srgbClr val="1D1D1B"/>
                </a:solidFill>
                <a:latin typeface="Verdana"/>
                <a:ea typeface="Verdana"/>
                <a:cs typeface="Verdana"/>
                <a:sym typeface="Verdana"/>
              </a:rPr>
              <a:t>Запомните!</a:t>
            </a:r>
            <a:endParaRPr b="1" i="0" sz="2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1" name="Google Shape;471;g2fe138b08db_0_1885"/>
          <p:cNvSpPr/>
          <p:nvPr/>
        </p:nvSpPr>
        <p:spPr>
          <a:xfrm>
            <a:off x="345259" y="345058"/>
            <a:ext cx="8453700" cy="4453200"/>
          </a:xfrm>
          <a:prstGeom prst="roundRect">
            <a:avLst>
              <a:gd fmla="val 6799" name="adj"/>
            </a:avLst>
          </a:prstGeom>
          <a:solidFill>
            <a:srgbClr val="D0EC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2" name="Google Shape;472;g2fe138b08db_0_18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200" y="468338"/>
            <a:ext cx="5833201" cy="4079623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g2fe138b08db_0_1885"/>
          <p:cNvSpPr/>
          <p:nvPr/>
        </p:nvSpPr>
        <p:spPr>
          <a:xfrm>
            <a:off x="855100" y="1139700"/>
            <a:ext cx="5419200" cy="334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литературных сказок</a:t>
            </a: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— это использование в авторских сказках элементов и мотивов народного фольклора (сказок, легенд, мифов, преданий, героев, образов, предметов и т. д.).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74" name="Google Shape;474;g2fe138b08db_0_18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98104" y="1372388"/>
            <a:ext cx="2332673" cy="3425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80" name="Google Shape;480;g2fe138b08db_0_19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71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g2fe138b08db_0_1909"/>
          <p:cNvSpPr/>
          <p:nvPr/>
        </p:nvSpPr>
        <p:spPr>
          <a:xfrm>
            <a:off x="631175" y="662425"/>
            <a:ext cx="45456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Правила работы в группе</a:t>
            </a:r>
            <a:endParaRPr b="0" i="0" sz="23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2" name="Google Shape;482;g2fe138b08db_0_1909"/>
          <p:cNvSpPr/>
          <p:nvPr/>
        </p:nvSpPr>
        <p:spPr>
          <a:xfrm>
            <a:off x="777175" y="1445161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3" name="Google Shape;483;g2fe138b08db_0_1909"/>
          <p:cNvSpPr/>
          <p:nvPr/>
        </p:nvSpPr>
        <p:spPr>
          <a:xfrm>
            <a:off x="777175" y="2165290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4" name="Google Shape;484;g2fe138b08db_0_1909"/>
          <p:cNvSpPr/>
          <p:nvPr/>
        </p:nvSpPr>
        <p:spPr>
          <a:xfrm>
            <a:off x="1219200" y="2157143"/>
            <a:ext cx="61068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согласны, объясните свою позицию.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5" name="Google Shape;485;g2fe138b08db_0_1909"/>
          <p:cNvSpPr/>
          <p:nvPr/>
        </p:nvSpPr>
        <p:spPr>
          <a:xfrm>
            <a:off x="771073" y="2852653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6" name="Google Shape;486;g2fe138b08db_0_1909"/>
          <p:cNvSpPr/>
          <p:nvPr/>
        </p:nvSpPr>
        <p:spPr>
          <a:xfrm>
            <a:off x="1219200" y="2852648"/>
            <a:ext cx="55890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поняли кого-то, переспросите.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7" name="Google Shape;487;g2fe138b08db_0_1909"/>
          <p:cNvSpPr/>
          <p:nvPr/>
        </p:nvSpPr>
        <p:spPr>
          <a:xfrm>
            <a:off x="760198" y="3548163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8" name="Google Shape;488;g2fe138b08db_0_1909"/>
          <p:cNvSpPr/>
          <p:nvPr/>
        </p:nvSpPr>
        <p:spPr>
          <a:xfrm>
            <a:off x="1219200" y="3548150"/>
            <a:ext cx="54729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Работайте сообща для хорошего результата.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89" name="Google Shape;489;g2fe138b08db_0_190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9908" y="3205529"/>
            <a:ext cx="2733608" cy="1937972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g2fe138b08db_0_1909"/>
          <p:cNvSpPr/>
          <p:nvPr/>
        </p:nvSpPr>
        <p:spPr>
          <a:xfrm>
            <a:off x="1219200" y="1461643"/>
            <a:ext cx="61068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Старайтесь не перебивать друг друга.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91" name="Google Shape;491;g2fe138b08db_0_1909"/>
          <p:cNvSpPr/>
          <p:nvPr/>
        </p:nvSpPr>
        <p:spPr>
          <a:xfrm>
            <a:off x="656550" y="3498350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g2fe138b08db_0_1909"/>
          <p:cNvSpPr/>
          <p:nvPr/>
        </p:nvSpPr>
        <p:spPr>
          <a:xfrm>
            <a:off x="656550" y="28028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g2fe138b08db_0_1909"/>
          <p:cNvSpPr/>
          <p:nvPr/>
        </p:nvSpPr>
        <p:spPr>
          <a:xfrm>
            <a:off x="656550" y="21073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g2fe138b08db_0_1909"/>
          <p:cNvSpPr/>
          <p:nvPr/>
        </p:nvSpPr>
        <p:spPr>
          <a:xfrm>
            <a:off x="656550" y="13948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0" name="Google Shape;500;g2fe138b08db_0_18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g2fe138b08db_0_18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5" y="925"/>
            <a:ext cx="9144003" cy="5147955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g2fe138b08db_0_1898"/>
          <p:cNvSpPr/>
          <p:nvPr/>
        </p:nvSpPr>
        <p:spPr>
          <a:xfrm>
            <a:off x="757613" y="1341125"/>
            <a:ext cx="3640800" cy="3286200"/>
          </a:xfrm>
          <a:prstGeom prst="roundRect">
            <a:avLst>
              <a:gd fmla="val 1259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Выберите один элемент народной сказки</a:t>
            </a:r>
            <a:r>
              <a:rPr lang="ru" sz="2300">
                <a:solidFill>
                  <a:srgbClr val="2F2F45"/>
                </a:solidFill>
                <a:highlight>
                  <a:schemeClr val="lt1"/>
                </a:highlight>
                <a:latin typeface="Verdana"/>
                <a:ea typeface="Verdana"/>
                <a:cs typeface="Verdana"/>
                <a:sym typeface="Verdana"/>
              </a:rPr>
              <a:t>:</a:t>
            </a:r>
            <a:endParaRPr sz="2700">
              <a:solidFill>
                <a:srgbClr val="2F2F45"/>
              </a:solidFill>
            </a:endParaRPr>
          </a:p>
        </p:txBody>
      </p:sp>
      <p:sp>
        <p:nvSpPr>
          <p:cNvPr id="503" name="Google Shape;503;g2fe138b08db_0_1898"/>
          <p:cNvSpPr/>
          <p:nvPr/>
        </p:nvSpPr>
        <p:spPr>
          <a:xfrm>
            <a:off x="4748438" y="1341125"/>
            <a:ext cx="3640800" cy="3286200"/>
          </a:xfrm>
          <a:prstGeom prst="roundRect">
            <a:avLst>
              <a:gd fmla="val 12949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Выберите один приём сочинения</a:t>
            </a:r>
            <a:r>
              <a:rPr b="1" lang="ru" sz="2300">
                <a:solidFill>
                  <a:srgbClr val="2F2F45"/>
                </a:solidFill>
                <a:highlight>
                  <a:schemeClr val="lt1"/>
                </a:highlight>
                <a:latin typeface="Verdana"/>
                <a:ea typeface="Verdana"/>
                <a:cs typeface="Verdana"/>
                <a:sym typeface="Verdana"/>
              </a:rPr>
              <a:t>:</a:t>
            </a:r>
            <a:endParaRPr sz="2700">
              <a:solidFill>
                <a:srgbClr val="2F2F45"/>
              </a:solidFill>
            </a:endParaRPr>
          </a:p>
        </p:txBody>
      </p:sp>
      <p:sp>
        <p:nvSpPr>
          <p:cNvPr id="504" name="Google Shape;504;g2fe138b08db_0_1898"/>
          <p:cNvSpPr/>
          <p:nvPr/>
        </p:nvSpPr>
        <p:spPr>
          <a:xfrm>
            <a:off x="826325" y="2342025"/>
            <a:ext cx="3874500" cy="2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персонаж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волшебный предмет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сюжет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история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  <a:endParaRPr b="1" i="0" sz="22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5" name="Google Shape;505;g2fe138b08db_0_1898"/>
          <p:cNvSpPr txBox="1"/>
          <p:nvPr/>
        </p:nvSpPr>
        <p:spPr>
          <a:xfrm>
            <a:off x="4767500" y="1900175"/>
            <a:ext cx="42873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увеличение или уменьшение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оживление или окаменение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изменение времени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200"/>
              <a:buFont typeface="Verdana"/>
              <a:buChar char="●"/>
            </a:pPr>
            <a:r>
              <a:rPr b="0" i="0" lang="ru" sz="22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</a:t>
            </a: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наоборот</a:t>
            </a:r>
            <a:r>
              <a:rPr b="0" i="0" lang="ru" sz="22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b="0" i="0" sz="22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2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  <a:endParaRPr b="1" i="0" sz="22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6" name="Google Shape;506;g2fe138b08db_0_1898"/>
          <p:cNvSpPr/>
          <p:nvPr/>
        </p:nvSpPr>
        <p:spPr>
          <a:xfrm>
            <a:off x="1773075" y="589425"/>
            <a:ext cx="5600700" cy="5619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Сказка за 3 минуты</a:t>
            </a:r>
            <a:endParaRPr sz="2700">
              <a:solidFill>
                <a:srgbClr val="2F2F45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12" name="Google Shape;512;g2fe138b08db_0_19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13" name="Google Shape;513;g2fe138b08db_0_19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14" name="Google Shape;514;g2fe138b08db_0_19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2431863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15" name="Google Shape;515;g2fe138b08db_0_19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1821170"/>
            <a:ext cx="253401" cy="253401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g2fe138b08db_0_1951"/>
          <p:cNvSpPr/>
          <p:nvPr/>
        </p:nvSpPr>
        <p:spPr>
          <a:xfrm>
            <a:off x="599000" y="562649"/>
            <a:ext cx="7941000" cy="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литературной сказки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А. С. Пушкина «Сказка о мёртвой царевне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 о семи богатырях»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7" name="Google Shape;517;g2fe138b08db_0_1951"/>
          <p:cNvSpPr/>
          <p:nvPr/>
        </p:nvSpPr>
        <p:spPr>
          <a:xfrm>
            <a:off x="1132998" y="1825364"/>
            <a:ext cx="6774900" cy="27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Называть фольклорную основу литературных сказок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Определять критерии сравнения литературной и фольклорной сказки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Находить сходства между сказкой А. С. Пушкина и народными сказками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18" name="Google Shape;518;g2fe138b08db_0_1951"/>
          <p:cNvPicPr preferRelativeResize="0"/>
          <p:nvPr/>
        </p:nvPicPr>
        <p:blipFill rotWithShape="1">
          <a:blip r:embed="rId6">
            <a:alphaModFix/>
          </a:blip>
          <a:srcRect b="0" l="0" r="10354" t="0"/>
          <a:stretch/>
        </p:blipFill>
        <p:spPr>
          <a:xfrm>
            <a:off x="69525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19" name="Google Shape;519;g2fe138b08db_0_19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3333034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20" name="Google Shape;520;g2fe138b08db_0_195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0360" y="1715534"/>
            <a:ext cx="361231" cy="29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fe138b08db_0_1977"/>
          <p:cNvSpPr txBox="1"/>
          <p:nvPr>
            <p:ph idx="1" type="body"/>
          </p:nvPr>
        </p:nvSpPr>
        <p:spPr>
          <a:xfrm>
            <a:off x="1117342" y="7985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3600">
              <a:solidFill>
                <a:srgbClr val="2F2F45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ru" sz="3600">
                <a:solidFill>
                  <a:srgbClr val="2F2F45"/>
                </a:solidFill>
              </a:rPr>
              <a:t>Строение сказки</a:t>
            </a:r>
            <a:endParaRPr b="1" sz="3600">
              <a:solidFill>
                <a:srgbClr val="2F2F45"/>
              </a:solidFill>
            </a:endParaRPr>
          </a:p>
        </p:txBody>
      </p:sp>
      <p:sp>
        <p:nvSpPr>
          <p:cNvPr id="526" name="Google Shape;526;g2fe138b08db_0_1977"/>
          <p:cNvSpPr txBox="1"/>
          <p:nvPr>
            <p:ph idx="2" type="body"/>
          </p:nvPr>
        </p:nvSpPr>
        <p:spPr>
          <a:xfrm>
            <a:off x="4824392" y="798512"/>
            <a:ext cx="31356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3600">
              <a:solidFill>
                <a:srgbClr val="2F2F45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ru" sz="3600">
                <a:solidFill>
                  <a:srgbClr val="2F2F45"/>
                </a:solidFill>
              </a:rPr>
              <a:t>Детали сказки</a:t>
            </a:r>
            <a:endParaRPr b="1" sz="3600">
              <a:solidFill>
                <a:srgbClr val="2F2F45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3600">
              <a:solidFill>
                <a:srgbClr val="2F2F45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1" name="Google Shape;531;g31665510b29_0_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77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2" name="Google Shape;532;g31665510b29_0_79"/>
          <p:cNvCxnSpPr>
            <a:stCxn id="533" idx="6"/>
            <a:endCxn id="534" idx="2"/>
          </p:cNvCxnSpPr>
          <p:nvPr/>
        </p:nvCxnSpPr>
        <p:spPr>
          <a:xfrm>
            <a:off x="2893616" y="2268857"/>
            <a:ext cx="1245600" cy="0"/>
          </a:xfrm>
          <a:prstGeom prst="straightConnector1">
            <a:avLst/>
          </a:prstGeom>
          <a:noFill/>
          <a:ln cap="flat" cmpd="sng" w="3810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35" name="Google Shape;535;g31665510b29_0_79"/>
          <p:cNvSpPr/>
          <p:nvPr/>
        </p:nvSpPr>
        <p:spPr>
          <a:xfrm>
            <a:off x="5954150" y="1031349"/>
            <a:ext cx="356400" cy="341400"/>
          </a:xfrm>
          <a:prstGeom prst="ellipse">
            <a:avLst/>
          </a:prstGeom>
          <a:solidFill>
            <a:srgbClr val="E92A21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g31665510b29_0_79"/>
          <p:cNvSpPr/>
          <p:nvPr/>
        </p:nvSpPr>
        <p:spPr>
          <a:xfrm>
            <a:off x="4139069" y="2098157"/>
            <a:ext cx="356400" cy="341400"/>
          </a:xfrm>
          <a:prstGeom prst="ellipse">
            <a:avLst/>
          </a:prstGeom>
          <a:solidFill>
            <a:srgbClr val="FF9D00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g31665510b29_0_79"/>
          <p:cNvSpPr/>
          <p:nvPr/>
        </p:nvSpPr>
        <p:spPr>
          <a:xfrm>
            <a:off x="7894574" y="1927461"/>
            <a:ext cx="356400" cy="341400"/>
          </a:xfrm>
          <a:prstGeom prst="ellipse">
            <a:avLst/>
          </a:prstGeom>
          <a:solidFill>
            <a:srgbClr val="F9ECB7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g31665510b29_0_79"/>
          <p:cNvSpPr/>
          <p:nvPr/>
        </p:nvSpPr>
        <p:spPr>
          <a:xfrm>
            <a:off x="2004254" y="2471501"/>
            <a:ext cx="1422600" cy="8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1.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 чего всё началось?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38" name="Google Shape;538;g31665510b29_0_79"/>
          <p:cNvCxnSpPr>
            <a:stCxn id="534" idx="7"/>
            <a:endCxn id="535" idx="2"/>
          </p:cNvCxnSpPr>
          <p:nvPr/>
        </p:nvCxnSpPr>
        <p:spPr>
          <a:xfrm flipH="1" rot="10800000">
            <a:off x="4443275" y="1201954"/>
            <a:ext cx="1510800" cy="946200"/>
          </a:xfrm>
          <a:prstGeom prst="straightConnector1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39" name="Google Shape;539;g31665510b29_0_79"/>
          <p:cNvCxnSpPr>
            <a:stCxn id="535" idx="6"/>
            <a:endCxn id="536" idx="1"/>
          </p:cNvCxnSpPr>
          <p:nvPr/>
        </p:nvCxnSpPr>
        <p:spPr>
          <a:xfrm>
            <a:off x="6310550" y="1202049"/>
            <a:ext cx="1636200" cy="775500"/>
          </a:xfrm>
          <a:prstGeom prst="straightConnector1">
            <a:avLst/>
          </a:prstGeom>
          <a:noFill/>
          <a:ln cap="flat" cmpd="sng" w="3810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40" name="Google Shape;540;g31665510b29_0_79"/>
          <p:cNvSpPr/>
          <p:nvPr/>
        </p:nvSpPr>
        <p:spPr>
          <a:xfrm>
            <a:off x="7115780" y="2348389"/>
            <a:ext cx="1914000" cy="8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4.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Чем всё закончилось?</a:t>
            </a:r>
            <a:endParaRPr b="0" i="0" sz="1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1" name="Google Shape;541;g31665510b29_0_79"/>
          <p:cNvSpPr/>
          <p:nvPr/>
        </p:nvSpPr>
        <p:spPr>
          <a:xfrm>
            <a:off x="5168566" y="1432947"/>
            <a:ext cx="2052900" cy="18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3.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Какой момент повествования является самым напряжённым (самым важным)?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g31665510b29_0_79"/>
          <p:cNvSpPr/>
          <p:nvPr/>
        </p:nvSpPr>
        <p:spPr>
          <a:xfrm>
            <a:off x="2370200" y="3944425"/>
            <a:ext cx="356400" cy="341400"/>
          </a:xfrm>
          <a:prstGeom prst="ellipse">
            <a:avLst/>
          </a:prstGeom>
          <a:solidFill>
            <a:srgbClr val="18791F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g31665510b29_0_79"/>
          <p:cNvSpPr/>
          <p:nvPr/>
        </p:nvSpPr>
        <p:spPr>
          <a:xfrm>
            <a:off x="3358736" y="3944450"/>
            <a:ext cx="356400" cy="341400"/>
          </a:xfrm>
          <a:prstGeom prst="ellipse">
            <a:avLst/>
          </a:prstGeom>
          <a:solidFill>
            <a:srgbClr val="FF9D00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g31665510b29_0_79"/>
          <p:cNvSpPr/>
          <p:nvPr/>
        </p:nvSpPr>
        <p:spPr>
          <a:xfrm>
            <a:off x="5992700" y="3944425"/>
            <a:ext cx="356400" cy="341400"/>
          </a:xfrm>
          <a:prstGeom prst="ellipse">
            <a:avLst/>
          </a:prstGeom>
          <a:solidFill>
            <a:srgbClr val="E92A21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g31665510b29_0_79"/>
          <p:cNvSpPr/>
          <p:nvPr/>
        </p:nvSpPr>
        <p:spPr>
          <a:xfrm>
            <a:off x="7602851" y="3944425"/>
            <a:ext cx="356400" cy="341400"/>
          </a:xfrm>
          <a:prstGeom prst="ellipse">
            <a:avLst/>
          </a:prstGeom>
          <a:solidFill>
            <a:srgbClr val="F9ECB7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g31665510b29_0_79"/>
          <p:cNvSpPr/>
          <p:nvPr/>
        </p:nvSpPr>
        <p:spPr>
          <a:xfrm>
            <a:off x="-132300" y="4345768"/>
            <a:ext cx="9408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Присказка </a:t>
            </a:r>
            <a:r>
              <a:rPr b="0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</a:t>
            </a:r>
            <a:r>
              <a:rPr b="1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Зачин </a:t>
            </a:r>
            <a:r>
              <a:rPr b="0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 </a:t>
            </a:r>
            <a:r>
              <a:rPr b="1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Завязка </a:t>
            </a:r>
            <a:r>
              <a:rPr b="0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 </a:t>
            </a:r>
            <a:r>
              <a:rPr b="1" lang="ru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               </a:t>
            </a:r>
            <a:r>
              <a:rPr b="0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</a:t>
            </a:r>
            <a:r>
              <a:rPr b="1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Кульминация  </a:t>
            </a:r>
            <a:r>
              <a:rPr b="0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</a:t>
            </a:r>
            <a:r>
              <a:rPr b="1" i="0" lang="ru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Концовка</a:t>
            </a:r>
            <a:endParaRPr b="1" i="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7" name="Google Shape;547;g31665510b29_0_79"/>
          <p:cNvSpPr/>
          <p:nvPr/>
        </p:nvSpPr>
        <p:spPr>
          <a:xfrm>
            <a:off x="3176163" y="1546197"/>
            <a:ext cx="1149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8" name="Google Shape;548;g31665510b29_0_79"/>
          <p:cNvSpPr/>
          <p:nvPr/>
        </p:nvSpPr>
        <p:spPr>
          <a:xfrm rot="-2054198">
            <a:off x="3667246" y="1184761"/>
            <a:ext cx="2389924" cy="3230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Развитие действий</a:t>
            </a:r>
            <a:endParaRPr b="0" i="0" sz="14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9" name="Google Shape;549;g31665510b29_0_79"/>
          <p:cNvSpPr/>
          <p:nvPr/>
        </p:nvSpPr>
        <p:spPr>
          <a:xfrm>
            <a:off x="579150" y="489782"/>
            <a:ext cx="7985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Схема «Сказки о мёртвой царевне и о семи богатырях»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550" name="Google Shape;550;g31665510b29_0_79"/>
          <p:cNvCxnSpPr>
            <a:stCxn id="551" idx="6"/>
            <a:endCxn id="533" idx="2"/>
          </p:cNvCxnSpPr>
          <p:nvPr/>
        </p:nvCxnSpPr>
        <p:spPr>
          <a:xfrm>
            <a:off x="1291781" y="2268857"/>
            <a:ext cx="1245300" cy="0"/>
          </a:xfrm>
          <a:prstGeom prst="straightConnector1">
            <a:avLst/>
          </a:prstGeom>
          <a:noFill/>
          <a:ln cap="flat" cmpd="sng" w="3810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2" name="Google Shape;552;g31665510b29_0_79"/>
          <p:cNvSpPr/>
          <p:nvPr/>
        </p:nvSpPr>
        <p:spPr>
          <a:xfrm>
            <a:off x="1216050" y="3944425"/>
            <a:ext cx="356400" cy="3414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g31665510b29_0_79"/>
          <p:cNvSpPr/>
          <p:nvPr/>
        </p:nvSpPr>
        <p:spPr>
          <a:xfrm>
            <a:off x="2537216" y="2098157"/>
            <a:ext cx="356400" cy="341400"/>
          </a:xfrm>
          <a:prstGeom prst="ellipse">
            <a:avLst/>
          </a:prstGeom>
          <a:solidFill>
            <a:srgbClr val="18791F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g31665510b29_0_79"/>
          <p:cNvSpPr/>
          <p:nvPr/>
        </p:nvSpPr>
        <p:spPr>
          <a:xfrm>
            <a:off x="935381" y="2098157"/>
            <a:ext cx="356400" cy="341400"/>
          </a:xfrm>
          <a:prstGeom prst="ellipse">
            <a:avLst/>
          </a:prstGeom>
          <a:solidFill>
            <a:srgbClr val="FFFFFF"/>
          </a:solidFill>
          <a:ln cap="flat" cmpd="sng" w="28575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g31665510b29_0_79"/>
          <p:cNvSpPr txBox="1"/>
          <p:nvPr/>
        </p:nvSpPr>
        <p:spPr>
          <a:xfrm>
            <a:off x="180689" y="2425140"/>
            <a:ext cx="19140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0.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Прибаутка </a:t>
            </a:r>
            <a:endParaRPr b="0" i="0" sz="1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перед сказкой </a:t>
            </a:r>
            <a:endParaRPr b="0" i="0" sz="13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g31665510b29_0_79"/>
          <p:cNvSpPr txBox="1"/>
          <p:nvPr/>
        </p:nvSpPr>
        <p:spPr>
          <a:xfrm>
            <a:off x="3290825" y="2457849"/>
            <a:ext cx="20529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2. </a:t>
            </a:r>
            <a:endParaRPr b="0" i="0" sz="1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 чего начинается развитие</a:t>
            </a:r>
            <a:r>
              <a:rPr lang="ru" sz="15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действий</a:t>
            </a:r>
            <a:endParaRPr b="0" i="0" sz="1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5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(конфликт)?</a:t>
            </a:r>
            <a:endParaRPr b="0" i="0" sz="1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5" name="Google Shape;555;g31665510b29_0_79"/>
          <p:cNvSpPr txBox="1"/>
          <p:nvPr/>
        </p:nvSpPr>
        <p:spPr>
          <a:xfrm>
            <a:off x="3290825" y="4191868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Развитие </a:t>
            </a:r>
            <a:endParaRPr b="1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действий</a:t>
            </a:r>
            <a:endParaRPr/>
          </a:p>
        </p:txBody>
      </p:sp>
      <p:pic>
        <p:nvPicPr>
          <p:cNvPr descr="preencoded.png" id="556" name="Google Shape;556;g31665510b29_0_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2" name="Google Shape;562;g2fe138b08db_0_22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g2fe138b08db_0_2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250" y="345049"/>
            <a:ext cx="8448300" cy="4455300"/>
          </a:xfrm>
          <a:prstGeom prst="roundRect">
            <a:avLst>
              <a:gd fmla="val 6162" name="adj"/>
            </a:avLst>
          </a:prstGeom>
          <a:noFill/>
          <a:ln>
            <a:noFill/>
          </a:ln>
        </p:spPr>
      </p:pic>
      <p:sp>
        <p:nvSpPr>
          <p:cNvPr id="564" name="Google Shape;564;g2fe138b08db_0_2252"/>
          <p:cNvSpPr/>
          <p:nvPr/>
        </p:nvSpPr>
        <p:spPr>
          <a:xfrm>
            <a:off x="1177200" y="680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Строение сказки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65" name="Google Shape;565;g2fe138b08db_0_2252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566" name="Google Shape;566;g2fe138b08db_0_2252"/>
          <p:cNvGraphicFramePr/>
          <p:nvPr/>
        </p:nvGraphicFramePr>
        <p:xfrm>
          <a:off x="595313" y="868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{FD9FDFB2-4716-4909-8D71-F1A14235EE64}</a:tableStyleId>
              </a:tblPr>
              <a:tblGrid>
                <a:gridCol w="2955925"/>
                <a:gridCol w="2003425"/>
                <a:gridCol w="2994025"/>
              </a:tblGrid>
              <a:tr h="7051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Народная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Авторская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Цитаты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Присказка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b="1" sz="3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Зачин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Основная часть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Концовка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preencoded.png" id="567" name="Google Shape;567;g2fe138b08db_0_22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73" name="Google Shape;573;g2fe138b08db_0_22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g2fe138b08db_0_2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250" y="345049"/>
            <a:ext cx="8448300" cy="4455300"/>
          </a:xfrm>
          <a:prstGeom prst="roundRect">
            <a:avLst>
              <a:gd fmla="val 6162" name="adj"/>
            </a:avLst>
          </a:prstGeom>
          <a:noFill/>
          <a:ln>
            <a:noFill/>
          </a:ln>
        </p:spPr>
      </p:pic>
      <p:sp>
        <p:nvSpPr>
          <p:cNvPr id="575" name="Google Shape;575;g2fe138b08db_0_2291"/>
          <p:cNvSpPr/>
          <p:nvPr/>
        </p:nvSpPr>
        <p:spPr>
          <a:xfrm>
            <a:off x="1177200" y="680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Строение сказки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6" name="Google Shape;576;g2fe138b08db_0_2291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577" name="Google Shape;577;g2fe138b08db_0_2291"/>
          <p:cNvGraphicFramePr/>
          <p:nvPr/>
        </p:nvGraphicFramePr>
        <p:xfrm>
          <a:off x="595313" y="868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{FD9FDFB2-4716-4909-8D71-F1A14235EE64}</a:tableStyleId>
              </a:tblPr>
              <a:tblGrid>
                <a:gridCol w="2955925"/>
                <a:gridCol w="2003425"/>
                <a:gridCol w="2994025"/>
              </a:tblGrid>
              <a:tr h="7051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Народная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Авторская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Цитаты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Присказка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b="1" sz="3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Зачин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«Царь с царицею простился,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в путь-дорогу снарядился»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Основная часть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Концовка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preencoded.png" id="578" name="Google Shape;578;g2fe138b08db_0_229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2450276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79" name="Google Shape;579;g2fe138b08db_0_229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g2fe138b08db_0_2291"/>
          <p:cNvSpPr txBox="1"/>
          <p:nvPr/>
        </p:nvSpPr>
        <p:spPr>
          <a:xfrm>
            <a:off x="199200" y="4798450"/>
            <a:ext cx="894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674EA7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в сервисе исключительно в ознакомительных, учебных целях и в целях раскрытия творческого замысла автора.</a:t>
            </a:r>
            <a:endParaRPr sz="600">
              <a:solidFill>
                <a:srgbClr val="674E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6" name="Google Shape;586;g2fe138b08db_0_23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g2fe138b08db_0_23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250" y="345049"/>
            <a:ext cx="8448300" cy="4455300"/>
          </a:xfrm>
          <a:prstGeom prst="roundRect">
            <a:avLst>
              <a:gd fmla="val 6162" name="adj"/>
            </a:avLst>
          </a:prstGeom>
          <a:noFill/>
          <a:ln>
            <a:noFill/>
          </a:ln>
        </p:spPr>
      </p:pic>
      <p:sp>
        <p:nvSpPr>
          <p:cNvPr id="588" name="Google Shape;588;g2fe138b08db_0_2304"/>
          <p:cNvSpPr/>
          <p:nvPr/>
        </p:nvSpPr>
        <p:spPr>
          <a:xfrm>
            <a:off x="1177200" y="680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Строение сказки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89" name="Google Shape;589;g2fe138b08db_0_2304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590" name="Google Shape;590;g2fe138b08db_0_2304"/>
          <p:cNvGraphicFramePr/>
          <p:nvPr/>
        </p:nvGraphicFramePr>
        <p:xfrm>
          <a:off x="595313" y="868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{FD9FDFB2-4716-4909-8D71-F1A14235EE64}</a:tableStyleId>
              </a:tblPr>
              <a:tblGrid>
                <a:gridCol w="2955925"/>
                <a:gridCol w="2003425"/>
                <a:gridCol w="2994025"/>
              </a:tblGrid>
              <a:tr h="7051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Народная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Авторская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Цитаты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Присказка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b="1" sz="3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Зачин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«Царь с царицею простился,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в путь-дорогу снарядился»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Основная часть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«За невестою своей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Королевич Елисей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Между тем по свету скачет…»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«Постой, — отвечает ветер буйный...»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Концовка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preencoded.png" id="591" name="Google Shape;591;g2fe138b08db_0_23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2450276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92" name="Google Shape;592;g2fe138b08db_0_23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3336101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593" name="Google Shape;593;g2fe138b08db_0_230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g2fe138b08db_0_2304"/>
          <p:cNvSpPr txBox="1"/>
          <p:nvPr/>
        </p:nvSpPr>
        <p:spPr>
          <a:xfrm>
            <a:off x="199200" y="4798450"/>
            <a:ext cx="894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674EA7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в сервисе исключительно в ознакомительных, учебных целях и в целях раскрытия творческого замысла автора.</a:t>
            </a:r>
            <a:endParaRPr sz="600">
              <a:solidFill>
                <a:srgbClr val="674E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g312cdc9c600_1_0"/>
          <p:cNvPicPr preferRelativeResize="0"/>
          <p:nvPr/>
        </p:nvPicPr>
        <p:blipFill rotWithShape="1">
          <a:blip r:embed="rId3">
            <a:alphaModFix/>
          </a:blip>
          <a:srcRect b="3614" l="0" r="0" t="0"/>
          <a:stretch/>
        </p:blipFill>
        <p:spPr>
          <a:xfrm>
            <a:off x="347750" y="344500"/>
            <a:ext cx="8448600" cy="4453500"/>
          </a:xfrm>
          <a:prstGeom prst="roundRect">
            <a:avLst>
              <a:gd fmla="val 6586" name="adj"/>
            </a:avLst>
          </a:prstGeom>
          <a:noFill/>
          <a:ln>
            <a:noFill/>
          </a:ln>
        </p:spPr>
      </p:pic>
      <p:pic>
        <p:nvPicPr>
          <p:cNvPr id="314" name="Google Shape;314;g312cdc9c600_1_0"/>
          <p:cNvPicPr preferRelativeResize="0"/>
          <p:nvPr/>
        </p:nvPicPr>
        <p:blipFill rotWithShape="1">
          <a:blip r:embed="rId4">
            <a:alphaModFix/>
          </a:blip>
          <a:srcRect b="38778" l="0" r="0" t="0"/>
          <a:stretch/>
        </p:blipFill>
        <p:spPr>
          <a:xfrm>
            <a:off x="5283500" y="1649075"/>
            <a:ext cx="2162399" cy="3148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312cdc9c600_1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00" name="Google Shape;600;g2fe138b08db_0_23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g2fe138b08db_0_23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250" y="345049"/>
            <a:ext cx="8448300" cy="4455300"/>
          </a:xfrm>
          <a:prstGeom prst="roundRect">
            <a:avLst>
              <a:gd fmla="val 6162" name="adj"/>
            </a:avLst>
          </a:prstGeom>
          <a:noFill/>
          <a:ln>
            <a:noFill/>
          </a:ln>
        </p:spPr>
      </p:pic>
      <p:sp>
        <p:nvSpPr>
          <p:cNvPr id="602" name="Google Shape;602;g2fe138b08db_0_2329"/>
          <p:cNvSpPr/>
          <p:nvPr/>
        </p:nvSpPr>
        <p:spPr>
          <a:xfrm>
            <a:off x="1177200" y="680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Строение сказки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3" name="Google Shape;603;g2fe138b08db_0_2329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604" name="Google Shape;604;g2fe138b08db_0_2329"/>
          <p:cNvGraphicFramePr/>
          <p:nvPr/>
        </p:nvGraphicFramePr>
        <p:xfrm>
          <a:off x="595313" y="868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{FD9FDFB2-4716-4909-8D71-F1A14235EE64}</a:tableStyleId>
              </a:tblPr>
              <a:tblGrid>
                <a:gridCol w="2955925"/>
                <a:gridCol w="2003425"/>
                <a:gridCol w="2994025"/>
              </a:tblGrid>
              <a:tr h="7051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Народная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Авторская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Цитаты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Присказка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b="1" sz="3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Arial"/>
                        <a:buNone/>
                      </a:pPr>
                      <a:r>
                        <a:rPr b="1" lang="ru" sz="3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—</a:t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Зачин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«Царь с царицею простился,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в путь-дорогу снарядился»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Основная часть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«За невестою своей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Королевич Елисей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Между тем по свету скачет…»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«Постой, — отвечает ветер буйный...» 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ru" sz="23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Концовка </a:t>
                      </a:r>
                      <a:endParaRPr b="1" sz="23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Я там был, мёд, пиво пил,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2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Да усы лишь обмочил.</a:t>
                      </a:r>
                      <a:endParaRPr sz="12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preencoded.png" id="605" name="Google Shape;605;g2fe138b08db_0_23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2450276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606" name="Google Shape;606;g2fe138b08db_0_23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3336101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607" name="Google Shape;607;g2fe138b08db_0_23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8877" y="4231451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608" name="Google Shape;608;g2fe138b08db_0_23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g2fe138b08db_0_2329"/>
          <p:cNvSpPr txBox="1"/>
          <p:nvPr/>
        </p:nvSpPr>
        <p:spPr>
          <a:xfrm>
            <a:off x="199200" y="4798450"/>
            <a:ext cx="894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674EA7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в сервисе исключительно в ознакомительных, учебных целях и в целях раскрытия творческого замысла автора.</a:t>
            </a:r>
            <a:endParaRPr sz="600">
              <a:solidFill>
                <a:srgbClr val="674E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15" name="Google Shape;615;g2fe138b08db_0_23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g2fe138b08db_0_2399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17" name="Google Shape;617;g2fe138b08db_0_2399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18" name="Google Shape;618;g2fe138b08db_0_2399"/>
          <p:cNvSpPr txBox="1"/>
          <p:nvPr/>
        </p:nvSpPr>
        <p:spPr>
          <a:xfrm>
            <a:off x="1264550" y="816175"/>
            <a:ext cx="6789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19" name="Google Shape;619;g2fe138b08db_0_2399"/>
          <p:cNvPicPr preferRelativeResize="0"/>
          <p:nvPr/>
        </p:nvPicPr>
        <p:blipFill rotWithShape="1">
          <a:blip r:embed="rId4">
            <a:alphaModFix/>
          </a:blip>
          <a:srcRect b="4741" l="0" r="0" t="1546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6105" name="adj"/>
            </a:avLst>
          </a:prstGeom>
          <a:noFill/>
          <a:ln>
            <a:noFill/>
          </a:ln>
        </p:spPr>
      </p:pic>
      <p:sp>
        <p:nvSpPr>
          <p:cNvPr id="620" name="Google Shape;620;g2fe138b08db_0_2399"/>
          <p:cNvSpPr txBox="1"/>
          <p:nvPr/>
        </p:nvSpPr>
        <p:spPr>
          <a:xfrm>
            <a:off x="1656775" y="4290550"/>
            <a:ext cx="678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1" name="Google Shape;621;g2fe138b08db_0_2399"/>
          <p:cNvSpPr txBox="1"/>
          <p:nvPr/>
        </p:nvSpPr>
        <p:spPr>
          <a:xfrm>
            <a:off x="41900" y="345050"/>
            <a:ext cx="6415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Детали сказки 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g2fe138b08db_0_2399"/>
          <p:cNvSpPr/>
          <p:nvPr/>
        </p:nvSpPr>
        <p:spPr>
          <a:xfrm>
            <a:off x="462275" y="1401175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3" name="Google Shape;623;g2fe138b08db_0_2399"/>
          <p:cNvSpPr/>
          <p:nvPr/>
        </p:nvSpPr>
        <p:spPr>
          <a:xfrm>
            <a:off x="3418950" y="1401175"/>
            <a:ext cx="20979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4" name="Google Shape;624;g2fe138b08db_0_2399"/>
          <p:cNvSpPr/>
          <p:nvPr/>
        </p:nvSpPr>
        <p:spPr>
          <a:xfrm>
            <a:off x="462275" y="2949000"/>
            <a:ext cx="20541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25" name="Google Shape;625;g2fe138b08db_0_2399"/>
          <p:cNvSpPr/>
          <p:nvPr/>
        </p:nvSpPr>
        <p:spPr>
          <a:xfrm>
            <a:off x="3036275" y="2949000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626" name="Google Shape;626;g2fe138b08db_0_2399"/>
          <p:cNvCxnSpPr>
            <a:stCxn id="621" idx="2"/>
            <a:endCxn id="622" idx="0"/>
          </p:cNvCxnSpPr>
          <p:nvPr/>
        </p:nvCxnSpPr>
        <p:spPr>
          <a:xfrm flipH="1">
            <a:off x="1455050" y="945350"/>
            <a:ext cx="17946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27" name="Google Shape;627;g2fe138b08db_0_2399"/>
          <p:cNvCxnSpPr>
            <a:stCxn id="621" idx="2"/>
            <a:endCxn id="623" idx="0"/>
          </p:cNvCxnSpPr>
          <p:nvPr/>
        </p:nvCxnSpPr>
        <p:spPr>
          <a:xfrm>
            <a:off x="3249650" y="945350"/>
            <a:ext cx="12183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28" name="Google Shape;628;g2fe138b08db_0_2399"/>
          <p:cNvCxnSpPr>
            <a:stCxn id="621" idx="2"/>
          </p:cNvCxnSpPr>
          <p:nvPr/>
        </p:nvCxnSpPr>
        <p:spPr>
          <a:xfrm flipH="1">
            <a:off x="2230850" y="945350"/>
            <a:ext cx="1018800" cy="2201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29" name="Google Shape;629;g2fe138b08db_0_2399"/>
          <p:cNvCxnSpPr>
            <a:stCxn id="621" idx="2"/>
            <a:endCxn id="625" idx="2"/>
          </p:cNvCxnSpPr>
          <p:nvPr/>
        </p:nvCxnSpPr>
        <p:spPr>
          <a:xfrm flipH="1">
            <a:off x="3036350" y="945350"/>
            <a:ext cx="213300" cy="2549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30" name="Google Shape;630;g2fe138b08db_0_2399"/>
          <p:cNvSpPr txBox="1"/>
          <p:nvPr/>
        </p:nvSpPr>
        <p:spPr>
          <a:xfrm>
            <a:off x="345250" y="2645650"/>
            <a:ext cx="24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36" name="Google Shape;636;g2fe138b08db_0_22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g2fe138b08db_0_2244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38" name="Google Shape;638;g2fe138b08db_0_22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g2fe138b08db_0_2244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0" name="Google Shape;640;g2fe138b08db_0_2244"/>
          <p:cNvSpPr txBox="1"/>
          <p:nvPr/>
        </p:nvSpPr>
        <p:spPr>
          <a:xfrm>
            <a:off x="871650" y="1044775"/>
            <a:ext cx="7703400" cy="21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</a:t>
            </a:r>
            <a: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Погоревал царь да и женился. И красавица </a:t>
            </a:r>
            <a:b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</a:br>
            <a: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же ведь была его молодая жена, только такая гордая и спесивая, что не могла </a:t>
            </a:r>
            <a: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вынести</a:t>
            </a:r>
            <a: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мысли, что кто-нибудь на свете мог оказаться </a:t>
            </a:r>
            <a:endParaRPr b="0" i="0" sz="2300" u="none" cap="none" strike="noStrike">
              <a:solidFill>
                <a:srgbClr val="2F2F45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красивее её. И было у неё волшебное зеркало</a:t>
            </a: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».</a:t>
            </a:r>
            <a:endParaRPr b="0" i="0" sz="25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1" name="Google Shape;641;g2fe138b08db_0_2244"/>
          <p:cNvSpPr txBox="1"/>
          <p:nvPr/>
        </p:nvSpPr>
        <p:spPr>
          <a:xfrm>
            <a:off x="871650" y="3365363"/>
            <a:ext cx="67896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ru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Спесивая </a:t>
            </a:r>
            <a:r>
              <a:rPr b="0" i="0" lang="ru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—</a:t>
            </a:r>
            <a:r>
              <a:rPr lang="ru" sz="230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ru" sz="23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высокомерная, надменная.</a:t>
            </a:r>
            <a:endParaRPr b="0" i="0" sz="23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2" name="Google Shape;642;g2fe138b08db_0_2244"/>
          <p:cNvSpPr txBox="1"/>
          <p:nvPr/>
        </p:nvSpPr>
        <p:spPr>
          <a:xfrm>
            <a:off x="345250" y="4798450"/>
            <a:ext cx="894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ru" sz="600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</a:t>
            </a:r>
            <a:endParaRPr b="0" i="0" sz="600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ru" sz="600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 сервисе исключительно в ознакомительных, учебных целях и в целях раскрытия творческого замысла автора.</a:t>
            </a:r>
            <a:endParaRPr b="0" i="0" sz="600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8" name="Google Shape;648;g2fe138b08db_0_24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g2fe138b08db_0_2420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0" name="Google Shape;650;g2fe138b08db_0_2420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1" name="Google Shape;651;g2fe138b08db_0_2420"/>
          <p:cNvSpPr txBox="1"/>
          <p:nvPr/>
        </p:nvSpPr>
        <p:spPr>
          <a:xfrm>
            <a:off x="1264550" y="816175"/>
            <a:ext cx="6789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52" name="Google Shape;652;g2fe138b08db_0_2420"/>
          <p:cNvPicPr preferRelativeResize="0"/>
          <p:nvPr/>
        </p:nvPicPr>
        <p:blipFill rotWithShape="1">
          <a:blip r:embed="rId4">
            <a:alphaModFix/>
          </a:blip>
          <a:srcRect b="4741" l="0" r="0" t="1546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6105" name="adj"/>
            </a:avLst>
          </a:prstGeom>
          <a:noFill/>
          <a:ln>
            <a:noFill/>
          </a:ln>
        </p:spPr>
      </p:pic>
      <p:sp>
        <p:nvSpPr>
          <p:cNvPr id="653" name="Google Shape;653;g2fe138b08db_0_2420"/>
          <p:cNvSpPr txBox="1"/>
          <p:nvPr/>
        </p:nvSpPr>
        <p:spPr>
          <a:xfrm>
            <a:off x="1656775" y="4290550"/>
            <a:ext cx="678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4" name="Google Shape;654;g2fe138b08db_0_2420"/>
          <p:cNvSpPr txBox="1"/>
          <p:nvPr/>
        </p:nvSpPr>
        <p:spPr>
          <a:xfrm>
            <a:off x="41900" y="345050"/>
            <a:ext cx="6415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Детали сказки 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g2fe138b08db_0_2420"/>
          <p:cNvSpPr/>
          <p:nvPr/>
        </p:nvSpPr>
        <p:spPr>
          <a:xfrm>
            <a:off x="462275" y="1401175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Главные герои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6" name="Google Shape;656;g2fe138b08db_0_2420"/>
          <p:cNvSpPr/>
          <p:nvPr/>
        </p:nvSpPr>
        <p:spPr>
          <a:xfrm>
            <a:off x="3418950" y="1401175"/>
            <a:ext cx="20979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Волшебные предметы-</a:t>
            </a:r>
            <a:b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помощники  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7" name="Google Shape;657;g2fe138b08db_0_2420"/>
          <p:cNvSpPr/>
          <p:nvPr/>
        </p:nvSpPr>
        <p:spPr>
          <a:xfrm>
            <a:off x="462275" y="2949000"/>
            <a:ext cx="20541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58" name="Google Shape;658;g2fe138b08db_0_2420"/>
          <p:cNvSpPr/>
          <p:nvPr/>
        </p:nvSpPr>
        <p:spPr>
          <a:xfrm>
            <a:off x="3036275" y="2949000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659" name="Google Shape;659;g2fe138b08db_0_2420"/>
          <p:cNvCxnSpPr>
            <a:stCxn id="654" idx="2"/>
            <a:endCxn id="655" idx="0"/>
          </p:cNvCxnSpPr>
          <p:nvPr/>
        </p:nvCxnSpPr>
        <p:spPr>
          <a:xfrm flipH="1">
            <a:off x="1455050" y="945350"/>
            <a:ext cx="17946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60" name="Google Shape;660;g2fe138b08db_0_2420"/>
          <p:cNvCxnSpPr>
            <a:stCxn id="654" idx="2"/>
            <a:endCxn id="656" idx="0"/>
          </p:cNvCxnSpPr>
          <p:nvPr/>
        </p:nvCxnSpPr>
        <p:spPr>
          <a:xfrm>
            <a:off x="3249650" y="945350"/>
            <a:ext cx="12183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61" name="Google Shape;661;g2fe138b08db_0_2420"/>
          <p:cNvCxnSpPr>
            <a:stCxn id="654" idx="2"/>
          </p:cNvCxnSpPr>
          <p:nvPr/>
        </p:nvCxnSpPr>
        <p:spPr>
          <a:xfrm flipH="1">
            <a:off x="2230850" y="945350"/>
            <a:ext cx="1018800" cy="2201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62" name="Google Shape;662;g2fe138b08db_0_2420"/>
          <p:cNvCxnSpPr>
            <a:stCxn id="654" idx="2"/>
            <a:endCxn id="658" idx="2"/>
          </p:cNvCxnSpPr>
          <p:nvPr/>
        </p:nvCxnSpPr>
        <p:spPr>
          <a:xfrm flipH="1">
            <a:off x="3036350" y="945350"/>
            <a:ext cx="213300" cy="2549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63" name="Google Shape;663;g2fe138b08db_0_2420"/>
          <p:cNvSpPr txBox="1"/>
          <p:nvPr/>
        </p:nvSpPr>
        <p:spPr>
          <a:xfrm>
            <a:off x="345250" y="2645650"/>
            <a:ext cx="24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69" name="Google Shape;669;g2fe138b08db_0_24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g2fe138b08db_0_2441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71" name="Google Shape;671;g2fe138b08db_0_2441"/>
          <p:cNvPicPr preferRelativeResize="0"/>
          <p:nvPr/>
        </p:nvPicPr>
        <p:blipFill rotWithShape="1">
          <a:blip r:embed="rId4">
            <a:alphaModFix/>
          </a:blip>
          <a:srcRect b="32024" l="0" r="0" t="5354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5662" name="adj"/>
            </a:avLst>
          </a:prstGeom>
          <a:noFill/>
          <a:ln>
            <a:noFill/>
          </a:ln>
        </p:spPr>
      </p:pic>
      <p:sp>
        <p:nvSpPr>
          <p:cNvPr id="672" name="Google Shape;672;g2fe138b08db_0_2441"/>
          <p:cNvSpPr txBox="1"/>
          <p:nvPr/>
        </p:nvSpPr>
        <p:spPr>
          <a:xfrm>
            <a:off x="989000" y="519300"/>
            <a:ext cx="7161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Какая особенность тут скрылась?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g2fe138b08db_0_2441"/>
          <p:cNvSpPr txBox="1"/>
          <p:nvPr/>
        </p:nvSpPr>
        <p:spPr>
          <a:xfrm>
            <a:off x="1656775" y="4290550"/>
            <a:ext cx="678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4" name="Google Shape;674;g2fe138b08db_0_2441"/>
          <p:cNvSpPr/>
          <p:nvPr/>
        </p:nvSpPr>
        <p:spPr>
          <a:xfrm>
            <a:off x="501025" y="1187075"/>
            <a:ext cx="4162200" cy="900600"/>
          </a:xfrm>
          <a:prstGeom prst="roundRect">
            <a:avLst>
              <a:gd fmla="val 16667" name="adj"/>
            </a:avLst>
          </a:prstGeom>
          <a:solidFill>
            <a:srgbClr val="FEFEFE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«Семь торговых городов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Да сто сорок теремов…»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5" name="Google Shape;675;g2fe138b08db_0_2441"/>
          <p:cNvSpPr/>
          <p:nvPr/>
        </p:nvSpPr>
        <p:spPr>
          <a:xfrm>
            <a:off x="4434850" y="3768900"/>
            <a:ext cx="4067400" cy="900600"/>
          </a:xfrm>
          <a:prstGeom prst="roundRect">
            <a:avLst>
              <a:gd fmla="val 16667" name="adj"/>
            </a:avLst>
          </a:prstGeom>
          <a:solidFill>
            <a:srgbClr val="FEFEFE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«Ждали три дня, но она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Не восстала ото сна…»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6" name="Google Shape;676;g2fe138b08db_0_2441"/>
          <p:cNvSpPr/>
          <p:nvPr/>
        </p:nvSpPr>
        <p:spPr>
          <a:xfrm>
            <a:off x="501025" y="2738813"/>
            <a:ext cx="4467300" cy="900600"/>
          </a:xfrm>
          <a:prstGeom prst="roundRect">
            <a:avLst>
              <a:gd fmla="val 16667" name="adj"/>
            </a:avLst>
          </a:prstGeom>
          <a:solidFill>
            <a:srgbClr val="FEFEFE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«Вот сыграли три свадьбы, поженились царевичи…»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7" name="Google Shape;677;g2fe138b08db_0_2441"/>
          <p:cNvSpPr/>
          <p:nvPr/>
        </p:nvSpPr>
        <p:spPr>
          <a:xfrm>
            <a:off x="4835650" y="1739525"/>
            <a:ext cx="3666600" cy="900600"/>
          </a:xfrm>
          <a:prstGeom prst="roundRect">
            <a:avLst>
              <a:gd fmla="val 16667" name="adj"/>
            </a:avLst>
          </a:prstGeom>
          <a:solidFill>
            <a:srgbClr val="FEFEFE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«И шли они семь ночей и семь дней…»</a:t>
            </a:r>
            <a:endParaRPr b="0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preencoded.png" id="678" name="Google Shape;678;g2fe138b08db_0_24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84" name="Google Shape;684;g2fe138b08db_0_24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g2fe138b08db_0_2461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6" name="Google Shape;686;g2fe138b08db_0_2461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7" name="Google Shape;687;g2fe138b08db_0_2461"/>
          <p:cNvSpPr txBox="1"/>
          <p:nvPr/>
        </p:nvSpPr>
        <p:spPr>
          <a:xfrm>
            <a:off x="1264550" y="816175"/>
            <a:ext cx="6789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88" name="Google Shape;688;g2fe138b08db_0_2461"/>
          <p:cNvPicPr preferRelativeResize="0"/>
          <p:nvPr/>
        </p:nvPicPr>
        <p:blipFill rotWithShape="1">
          <a:blip r:embed="rId4">
            <a:alphaModFix/>
          </a:blip>
          <a:srcRect b="4741" l="0" r="0" t="1546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6105" name="adj"/>
            </a:avLst>
          </a:prstGeom>
          <a:noFill/>
          <a:ln>
            <a:noFill/>
          </a:ln>
        </p:spPr>
      </p:pic>
      <p:sp>
        <p:nvSpPr>
          <p:cNvPr id="689" name="Google Shape;689;g2fe138b08db_0_2461"/>
          <p:cNvSpPr txBox="1"/>
          <p:nvPr/>
        </p:nvSpPr>
        <p:spPr>
          <a:xfrm>
            <a:off x="1656775" y="4290550"/>
            <a:ext cx="678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0" name="Google Shape;690;g2fe138b08db_0_2461"/>
          <p:cNvSpPr txBox="1"/>
          <p:nvPr/>
        </p:nvSpPr>
        <p:spPr>
          <a:xfrm>
            <a:off x="41900" y="345050"/>
            <a:ext cx="6415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Детали сказки 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g2fe138b08db_0_2461"/>
          <p:cNvSpPr/>
          <p:nvPr/>
        </p:nvSpPr>
        <p:spPr>
          <a:xfrm>
            <a:off x="462275" y="1401175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Главные герои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2" name="Google Shape;692;g2fe138b08db_0_2461"/>
          <p:cNvSpPr/>
          <p:nvPr/>
        </p:nvSpPr>
        <p:spPr>
          <a:xfrm>
            <a:off x="3418950" y="1401175"/>
            <a:ext cx="20979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Волшебные предметы-</a:t>
            </a:r>
            <a:b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помощники  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3" name="Google Shape;693;g2fe138b08db_0_2461"/>
          <p:cNvSpPr/>
          <p:nvPr/>
        </p:nvSpPr>
        <p:spPr>
          <a:xfrm>
            <a:off x="462275" y="2949000"/>
            <a:ext cx="20541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Волшебные числа 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4" name="Google Shape;694;g2fe138b08db_0_2461"/>
          <p:cNvSpPr/>
          <p:nvPr/>
        </p:nvSpPr>
        <p:spPr>
          <a:xfrm>
            <a:off x="3036275" y="2949000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695" name="Google Shape;695;g2fe138b08db_0_2461"/>
          <p:cNvCxnSpPr>
            <a:stCxn id="690" idx="2"/>
            <a:endCxn id="691" idx="0"/>
          </p:cNvCxnSpPr>
          <p:nvPr/>
        </p:nvCxnSpPr>
        <p:spPr>
          <a:xfrm flipH="1">
            <a:off x="1455050" y="945350"/>
            <a:ext cx="17946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96" name="Google Shape;696;g2fe138b08db_0_2461"/>
          <p:cNvCxnSpPr>
            <a:stCxn id="690" idx="2"/>
            <a:endCxn id="692" idx="0"/>
          </p:cNvCxnSpPr>
          <p:nvPr/>
        </p:nvCxnSpPr>
        <p:spPr>
          <a:xfrm>
            <a:off x="3249650" y="945350"/>
            <a:ext cx="12183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97" name="Google Shape;697;g2fe138b08db_0_2461"/>
          <p:cNvCxnSpPr>
            <a:stCxn id="690" idx="2"/>
          </p:cNvCxnSpPr>
          <p:nvPr/>
        </p:nvCxnSpPr>
        <p:spPr>
          <a:xfrm flipH="1">
            <a:off x="2230850" y="945350"/>
            <a:ext cx="1018800" cy="2201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98" name="Google Shape;698;g2fe138b08db_0_2461"/>
          <p:cNvCxnSpPr>
            <a:stCxn id="690" idx="2"/>
            <a:endCxn id="694" idx="2"/>
          </p:cNvCxnSpPr>
          <p:nvPr/>
        </p:nvCxnSpPr>
        <p:spPr>
          <a:xfrm flipH="1">
            <a:off x="3036350" y="945350"/>
            <a:ext cx="213300" cy="2549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99" name="Google Shape;699;g2fe138b08db_0_2461"/>
          <p:cNvSpPr txBox="1"/>
          <p:nvPr/>
        </p:nvSpPr>
        <p:spPr>
          <a:xfrm>
            <a:off x="345250" y="2645650"/>
            <a:ext cx="24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05" name="Google Shape;705;g2fe138b08db_0_25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g2fe138b08db_0_2501"/>
          <p:cNvSpPr/>
          <p:nvPr/>
        </p:nvSpPr>
        <p:spPr>
          <a:xfrm>
            <a:off x="985950" y="131500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7" name="Google Shape;707;g2fe138b08db_0_2501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8" name="Google Shape;708;g2fe138b08db_0_2501"/>
          <p:cNvSpPr txBox="1"/>
          <p:nvPr/>
        </p:nvSpPr>
        <p:spPr>
          <a:xfrm>
            <a:off x="1264550" y="816175"/>
            <a:ext cx="6789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09" name="Google Shape;709;g2fe138b08db_0_2501"/>
          <p:cNvPicPr preferRelativeResize="0"/>
          <p:nvPr/>
        </p:nvPicPr>
        <p:blipFill rotWithShape="1">
          <a:blip r:embed="rId4">
            <a:alphaModFix/>
          </a:blip>
          <a:srcRect b="4741" l="0" r="0" t="1546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6105" name="adj"/>
            </a:avLst>
          </a:prstGeom>
          <a:noFill/>
          <a:ln>
            <a:noFill/>
          </a:ln>
        </p:spPr>
      </p:pic>
      <p:sp>
        <p:nvSpPr>
          <p:cNvPr id="710" name="Google Shape;710;g2fe138b08db_0_2501"/>
          <p:cNvSpPr txBox="1"/>
          <p:nvPr/>
        </p:nvSpPr>
        <p:spPr>
          <a:xfrm>
            <a:off x="1656775" y="4290550"/>
            <a:ext cx="678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1" name="Google Shape;711;g2fe138b08db_0_2501"/>
          <p:cNvSpPr txBox="1"/>
          <p:nvPr/>
        </p:nvSpPr>
        <p:spPr>
          <a:xfrm>
            <a:off x="41900" y="345050"/>
            <a:ext cx="6415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Детали сказки 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g2fe138b08db_0_2501"/>
          <p:cNvSpPr/>
          <p:nvPr/>
        </p:nvSpPr>
        <p:spPr>
          <a:xfrm>
            <a:off x="462275" y="1401175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Главные герои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3" name="Google Shape;713;g2fe138b08db_0_2501"/>
          <p:cNvSpPr/>
          <p:nvPr/>
        </p:nvSpPr>
        <p:spPr>
          <a:xfrm>
            <a:off x="3418950" y="1401175"/>
            <a:ext cx="20979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Волшебные предметы-</a:t>
            </a:r>
            <a:b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помощники  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4" name="Google Shape;714;g2fe138b08db_0_2501"/>
          <p:cNvSpPr/>
          <p:nvPr/>
        </p:nvSpPr>
        <p:spPr>
          <a:xfrm>
            <a:off x="462275" y="2949000"/>
            <a:ext cx="20541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Волшебные числа 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5" name="Google Shape;715;g2fe138b08db_0_2501"/>
          <p:cNvSpPr/>
          <p:nvPr/>
        </p:nvSpPr>
        <p:spPr>
          <a:xfrm>
            <a:off x="3036275" y="2949000"/>
            <a:ext cx="1985700" cy="1092000"/>
          </a:xfrm>
          <a:prstGeom prst="ellipse">
            <a:avLst/>
          </a:prstGeom>
          <a:noFill/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ru" sz="16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Испытания</a:t>
            </a:r>
            <a:endParaRPr i="0" sz="16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716" name="Google Shape;716;g2fe138b08db_0_2501"/>
          <p:cNvCxnSpPr>
            <a:stCxn id="711" idx="2"/>
            <a:endCxn id="712" idx="0"/>
          </p:cNvCxnSpPr>
          <p:nvPr/>
        </p:nvCxnSpPr>
        <p:spPr>
          <a:xfrm flipH="1">
            <a:off x="1455050" y="945350"/>
            <a:ext cx="17946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17" name="Google Shape;717;g2fe138b08db_0_2501"/>
          <p:cNvCxnSpPr>
            <a:stCxn id="711" idx="2"/>
            <a:endCxn id="713" idx="0"/>
          </p:cNvCxnSpPr>
          <p:nvPr/>
        </p:nvCxnSpPr>
        <p:spPr>
          <a:xfrm>
            <a:off x="3249650" y="945350"/>
            <a:ext cx="1218300" cy="455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18" name="Google Shape;718;g2fe138b08db_0_2501"/>
          <p:cNvCxnSpPr>
            <a:stCxn id="711" idx="2"/>
          </p:cNvCxnSpPr>
          <p:nvPr/>
        </p:nvCxnSpPr>
        <p:spPr>
          <a:xfrm flipH="1">
            <a:off x="2230850" y="945350"/>
            <a:ext cx="1018800" cy="2201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19" name="Google Shape;719;g2fe138b08db_0_2501"/>
          <p:cNvCxnSpPr>
            <a:stCxn id="711" idx="2"/>
            <a:endCxn id="715" idx="2"/>
          </p:cNvCxnSpPr>
          <p:nvPr/>
        </p:nvCxnSpPr>
        <p:spPr>
          <a:xfrm flipH="1">
            <a:off x="3036350" y="945350"/>
            <a:ext cx="213300" cy="2549700"/>
          </a:xfrm>
          <a:prstGeom prst="straightConnector1">
            <a:avLst/>
          </a:prstGeom>
          <a:noFill/>
          <a:ln cap="flat" cmpd="sng" w="28575">
            <a:solidFill>
              <a:srgbClr val="6544A5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20" name="Google Shape;720;g2fe138b08db_0_2501"/>
          <p:cNvSpPr txBox="1"/>
          <p:nvPr/>
        </p:nvSpPr>
        <p:spPr>
          <a:xfrm>
            <a:off x="345250" y="2645650"/>
            <a:ext cx="24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26" name="Google Shape;726;g2fe138b08db_0_19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g2fe138b08db_0_1937"/>
          <p:cNvSpPr/>
          <p:nvPr/>
        </p:nvSpPr>
        <p:spPr>
          <a:xfrm>
            <a:off x="985950" y="94007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28" name="Google Shape;728;g2fe138b08db_0_1937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29" name="Google Shape;729;g2fe138b08db_0_1937"/>
          <p:cNvSpPr txBox="1"/>
          <p:nvPr/>
        </p:nvSpPr>
        <p:spPr>
          <a:xfrm>
            <a:off x="-1260675" y="23392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0" name="Google Shape;730;g2fe138b08db_0_19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7750" y="670635"/>
            <a:ext cx="8448498" cy="38022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731" name="Google Shape;731;g2fe138b08db_0_19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37" name="Google Shape;737;g2fe138b08db_0_25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g2fe138b08db_0_2521"/>
          <p:cNvSpPr/>
          <p:nvPr/>
        </p:nvSpPr>
        <p:spPr>
          <a:xfrm>
            <a:off x="985950" y="94007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9" name="Google Shape;739;g2fe138b08db_0_2521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0" name="Google Shape;740;g2fe138b08db_0_2521"/>
          <p:cNvSpPr txBox="1"/>
          <p:nvPr/>
        </p:nvSpPr>
        <p:spPr>
          <a:xfrm>
            <a:off x="-1260675" y="23392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1" name="Google Shape;741;g2fe138b08db_0_2521"/>
          <p:cNvPicPr preferRelativeResize="0"/>
          <p:nvPr/>
        </p:nvPicPr>
        <p:blipFill rotWithShape="1">
          <a:blip r:embed="rId4">
            <a:alphaModFix/>
          </a:blip>
          <a:srcRect b="0" l="2689" r="1936" t="57871"/>
          <a:stretch/>
        </p:blipFill>
        <p:spPr>
          <a:xfrm>
            <a:off x="486750" y="2051675"/>
            <a:ext cx="8170501" cy="1708150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Google Shape;742;g2fe138b08db_0_2521"/>
          <p:cNvSpPr txBox="1"/>
          <p:nvPr/>
        </p:nvSpPr>
        <p:spPr>
          <a:xfrm>
            <a:off x="516300" y="707000"/>
            <a:ext cx="8111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lang="ru" sz="2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Какие действия должна была сделать чернавка по приказу царицы?</a:t>
            </a:r>
            <a:endParaRPr b="0" i="0" sz="1500" u="none" cap="none" strike="noStrik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743" name="Google Shape;743;g2fe138b08db_0_25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49" name="Google Shape;749;g312cdc9c600_3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g312cdc9c600_3_15"/>
          <p:cNvSpPr/>
          <p:nvPr/>
        </p:nvSpPr>
        <p:spPr>
          <a:xfrm>
            <a:off x="631179" y="662437"/>
            <a:ext cx="43698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Правила работы в парах</a:t>
            </a:r>
            <a:endParaRPr b="0" i="0" sz="23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1" name="Google Shape;751;g312cdc9c600_3_15"/>
          <p:cNvSpPr/>
          <p:nvPr/>
        </p:nvSpPr>
        <p:spPr>
          <a:xfrm>
            <a:off x="777175" y="1445161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2" name="Google Shape;752;g312cdc9c600_3_15"/>
          <p:cNvSpPr/>
          <p:nvPr/>
        </p:nvSpPr>
        <p:spPr>
          <a:xfrm>
            <a:off x="777175" y="2165290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3" name="Google Shape;753;g312cdc9c600_3_15"/>
          <p:cNvSpPr/>
          <p:nvPr/>
        </p:nvSpPr>
        <p:spPr>
          <a:xfrm>
            <a:off x="1219200" y="2157143"/>
            <a:ext cx="61068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согласны, объясните свою позицию.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4" name="Google Shape;754;g312cdc9c600_3_15"/>
          <p:cNvSpPr/>
          <p:nvPr/>
        </p:nvSpPr>
        <p:spPr>
          <a:xfrm>
            <a:off x="771073" y="2852653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5" name="Google Shape;755;g312cdc9c600_3_15"/>
          <p:cNvSpPr/>
          <p:nvPr/>
        </p:nvSpPr>
        <p:spPr>
          <a:xfrm>
            <a:off x="1219200" y="2852648"/>
            <a:ext cx="55890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Если не поняли собеседника, переспросите.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6" name="Google Shape;756;g312cdc9c600_3_15"/>
          <p:cNvSpPr/>
          <p:nvPr/>
        </p:nvSpPr>
        <p:spPr>
          <a:xfrm>
            <a:off x="760198" y="3548163"/>
            <a:ext cx="1671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687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7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b="0" i="0" sz="1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7" name="Google Shape;757;g312cdc9c600_3_15"/>
          <p:cNvSpPr/>
          <p:nvPr/>
        </p:nvSpPr>
        <p:spPr>
          <a:xfrm>
            <a:off x="1219200" y="3548153"/>
            <a:ext cx="52113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Работайте сообща.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58" name="Google Shape;758;g312cdc9c600_3_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9908" y="3205529"/>
            <a:ext cx="2733608" cy="1937972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g312cdc9c600_3_15"/>
          <p:cNvSpPr/>
          <p:nvPr/>
        </p:nvSpPr>
        <p:spPr>
          <a:xfrm>
            <a:off x="1219200" y="1461643"/>
            <a:ext cx="61068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Старайтесь не перебивать друг друга.</a:t>
            </a:r>
            <a:endParaRPr b="0" i="0" sz="18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60" name="Google Shape;760;g312cdc9c600_3_15"/>
          <p:cNvSpPr/>
          <p:nvPr/>
        </p:nvSpPr>
        <p:spPr>
          <a:xfrm>
            <a:off x="656550" y="3498350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g312cdc9c600_3_15"/>
          <p:cNvSpPr/>
          <p:nvPr/>
        </p:nvSpPr>
        <p:spPr>
          <a:xfrm>
            <a:off x="656550" y="28028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g312cdc9c600_3_15"/>
          <p:cNvSpPr/>
          <p:nvPr/>
        </p:nvSpPr>
        <p:spPr>
          <a:xfrm>
            <a:off x="656550" y="21073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g312cdc9c600_3_15"/>
          <p:cNvSpPr/>
          <p:nvPr/>
        </p:nvSpPr>
        <p:spPr>
          <a:xfrm>
            <a:off x="656550" y="1394838"/>
            <a:ext cx="374400" cy="374400"/>
          </a:xfrm>
          <a:prstGeom prst="ellipse">
            <a:avLst/>
          </a:prstGeom>
          <a:noFill/>
          <a:ln cap="flat" cmpd="sng" w="19050">
            <a:solidFill>
              <a:srgbClr val="2F2F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1" name="Google Shape;321;g2fe138b08db_0_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g2fe138b08db_0_92"/>
          <p:cNvSpPr/>
          <p:nvPr/>
        </p:nvSpPr>
        <p:spPr>
          <a:xfrm>
            <a:off x="2100875" y="2964850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535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g2fe138b08db_0_92"/>
          <p:cNvSpPr/>
          <p:nvPr/>
        </p:nvSpPr>
        <p:spPr>
          <a:xfrm>
            <a:off x="2100875" y="3576375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535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2fe138b08db_0_92"/>
          <p:cNvSpPr/>
          <p:nvPr/>
        </p:nvSpPr>
        <p:spPr>
          <a:xfrm>
            <a:off x="4861770" y="2964850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535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g2fe138b08db_0_92"/>
          <p:cNvSpPr/>
          <p:nvPr/>
        </p:nvSpPr>
        <p:spPr>
          <a:xfrm>
            <a:off x="4861813" y="3576375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535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326" name="Google Shape;326;g2fe138b08db_0_92"/>
          <p:cNvPicPr preferRelativeResize="0"/>
          <p:nvPr/>
        </p:nvPicPr>
        <p:blipFill rotWithShape="1">
          <a:blip r:embed="rId4">
            <a:alphaModFix/>
          </a:blip>
          <a:srcRect b="2334" l="0" r="0" t="0"/>
          <a:stretch/>
        </p:blipFill>
        <p:spPr>
          <a:xfrm>
            <a:off x="348075" y="345050"/>
            <a:ext cx="8447900" cy="4446776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g2fe138b08db_0_92"/>
          <p:cNvSpPr/>
          <p:nvPr/>
        </p:nvSpPr>
        <p:spPr>
          <a:xfrm>
            <a:off x="501850" y="1825325"/>
            <a:ext cx="32172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9DC2F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 одном дыхании</a:t>
            </a:r>
            <a:endParaRPr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8" name="Google Shape;328;g2fe138b08db_0_92"/>
          <p:cNvSpPr/>
          <p:nvPr/>
        </p:nvSpPr>
        <p:spPr>
          <a:xfrm>
            <a:off x="1019800" y="2436850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9DC2F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тихо</a:t>
            </a:r>
            <a:endParaRPr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9" name="Google Shape;329;g2fe138b08db_0_92"/>
          <p:cNvSpPr/>
          <p:nvPr/>
        </p:nvSpPr>
        <p:spPr>
          <a:xfrm>
            <a:off x="4027045" y="1825325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9DC2F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напевно</a:t>
            </a:r>
            <a:endParaRPr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0" name="Google Shape;330;g2fe138b08db_0_92"/>
          <p:cNvSpPr/>
          <p:nvPr/>
        </p:nvSpPr>
        <p:spPr>
          <a:xfrm>
            <a:off x="4027088" y="2436850"/>
            <a:ext cx="2181300" cy="447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9DC2F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быстро</a:t>
            </a:r>
            <a:endParaRPr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1" name="Google Shape;331;g2fe138b08db_0_92"/>
          <p:cNvSpPr/>
          <p:nvPr/>
        </p:nvSpPr>
        <p:spPr>
          <a:xfrm>
            <a:off x="630775" y="547800"/>
            <a:ext cx="7882500" cy="899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38100">
            <a:solidFill>
              <a:srgbClr val="9DC2F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2" name="Google Shape;332;g2fe138b08db_0_92"/>
          <p:cNvSpPr txBox="1"/>
          <p:nvPr/>
        </p:nvSpPr>
        <p:spPr>
          <a:xfrm>
            <a:off x="1098800" y="589500"/>
            <a:ext cx="69414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1" lang="ru" sz="4100">
                <a:solidFill>
                  <a:srgbClr val="DD2F65"/>
                </a:solidFill>
                <a:latin typeface="Verdana"/>
                <a:ea typeface="Verdana"/>
                <a:cs typeface="Verdana"/>
                <a:sym typeface="Verdana"/>
              </a:rPr>
              <a:t>Ы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–</a:t>
            </a:r>
            <a:r>
              <a:rPr b="1" lang="ru" sz="4100">
                <a:solidFill>
                  <a:srgbClr val="FF9933"/>
                </a:solidFill>
                <a:latin typeface="Verdana"/>
                <a:ea typeface="Verdana"/>
                <a:cs typeface="Verdana"/>
                <a:sym typeface="Verdana"/>
              </a:rPr>
              <a:t>У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–</a:t>
            </a:r>
            <a:r>
              <a:rPr b="1" lang="ru" sz="4100">
                <a:solidFill>
                  <a:srgbClr val="5C8E1C"/>
                </a:solidFill>
                <a:latin typeface="Verdana"/>
                <a:ea typeface="Verdana"/>
                <a:cs typeface="Verdana"/>
                <a:sym typeface="Verdana"/>
              </a:rPr>
              <a:t>И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–</a:t>
            </a:r>
            <a:r>
              <a:rPr b="1" lang="ru" sz="4100">
                <a:solidFill>
                  <a:srgbClr val="FF9D00"/>
                </a:solidFill>
                <a:latin typeface="Verdana"/>
                <a:ea typeface="Verdana"/>
                <a:cs typeface="Verdana"/>
                <a:sym typeface="Verdana"/>
              </a:rPr>
              <a:t>Э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–</a:t>
            </a:r>
            <a:r>
              <a:rPr b="1" lang="ru" sz="4100">
                <a:solidFill>
                  <a:srgbClr val="8654C6"/>
                </a:solidFill>
                <a:latin typeface="Verdana"/>
                <a:ea typeface="Verdana"/>
                <a:cs typeface="Verdana"/>
                <a:sym typeface="Verdana"/>
              </a:rPr>
              <a:t>А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–</a:t>
            </a:r>
            <a:r>
              <a:rPr b="1" lang="ru" sz="4100">
                <a:solidFill>
                  <a:srgbClr val="FF9D00"/>
                </a:solidFill>
                <a:latin typeface="Verdana"/>
                <a:ea typeface="Verdana"/>
                <a:cs typeface="Verdana"/>
                <a:sym typeface="Verdana"/>
              </a:rPr>
              <a:t>О</a:t>
            </a:r>
            <a:r>
              <a:rPr b="1" lang="ru" sz="41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  <p:pic>
        <p:nvPicPr>
          <p:cNvPr id="333" name="Google Shape;333;g2fe138b08db_0_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43499" y="4894301"/>
            <a:ext cx="846750" cy="13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69" name="Google Shape;769;g312cdc9c600_3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g312cdc9c600_3_6"/>
          <p:cNvSpPr/>
          <p:nvPr/>
        </p:nvSpPr>
        <p:spPr>
          <a:xfrm>
            <a:off x="985950" y="94007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1" name="Google Shape;771;g312cdc9c600_3_6"/>
          <p:cNvSpPr/>
          <p:nvPr/>
        </p:nvSpPr>
        <p:spPr>
          <a:xfrm>
            <a:off x="985950" y="19884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72" name="Google Shape;772;g312cdc9c600_3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250" y="345049"/>
            <a:ext cx="8448300" cy="4455300"/>
          </a:xfrm>
          <a:prstGeom prst="roundRect">
            <a:avLst>
              <a:gd fmla="val 6162" name="adj"/>
            </a:avLst>
          </a:prstGeom>
          <a:noFill/>
          <a:ln>
            <a:noFill/>
          </a:ln>
        </p:spPr>
      </p:pic>
      <p:graphicFrame>
        <p:nvGraphicFramePr>
          <p:cNvPr id="773" name="Google Shape;773;g312cdc9c600_3_6"/>
          <p:cNvGraphicFramePr/>
          <p:nvPr/>
        </p:nvGraphicFramePr>
        <p:xfrm>
          <a:off x="533550" y="702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{FD9FDFB2-4716-4909-8D71-F1A14235EE64}</a:tableStyleId>
              </a:tblPr>
              <a:tblGrid>
                <a:gridCol w="2692300"/>
                <a:gridCol w="3216175"/>
                <a:gridCol w="2168425"/>
              </a:tblGrid>
              <a:tr h="877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t/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Сходства</a:t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Различия</a:t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96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«Сказка о</a:t>
                      </a:r>
                      <a:r>
                        <a:rPr b="1" lang="ru" sz="2000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мёртвой царевне </a:t>
                      </a:r>
                      <a:b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</a:b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и о семи богатырях»</a:t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ru" sz="2000" u="none" cap="none" strike="noStrike">
                          <a:solidFill>
                            <a:srgbClr val="18791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Например: </a:t>
                      </a:r>
                      <a:endParaRPr b="1" sz="2000" u="none" cap="none" strike="noStrike">
                        <a:solidFill>
                          <a:srgbClr val="18791F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556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91F"/>
                        </a:buClr>
                        <a:buSzPts val="2000"/>
                        <a:buFont typeface="Verdana"/>
                        <a:buChar char="-"/>
                      </a:pPr>
                      <a:r>
                        <a:rPr b="1" lang="ru" sz="2000" u="none" cap="none" strike="noStrike">
                          <a:solidFill>
                            <a:srgbClr val="18791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присутствует волшебный предмет (зеркальце, …)</a:t>
                      </a:r>
                      <a:endParaRPr b="1" sz="2000" u="none" cap="none" strike="noStrike">
                        <a:solidFill>
                          <a:srgbClr val="18791F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t/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901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ru" sz="2000" u="none" cap="none" strike="noStrike">
                          <a:solidFill>
                            <a:srgbClr val="2F2F4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Название народной сказки</a:t>
                      </a:r>
                      <a:endParaRPr b="1" sz="2000" u="none" cap="none" strike="noStrike">
                        <a:solidFill>
                          <a:srgbClr val="2F2F45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E1DCF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</a:tbl>
          </a:graphicData>
        </a:graphic>
      </p:graphicFrame>
      <p:pic>
        <p:nvPicPr>
          <p:cNvPr descr="preencoded.png" id="774" name="Google Shape;774;g312cdc9c600_3_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Google Shape;779;g301288f52a4_0_0"/>
          <p:cNvPicPr preferRelativeResize="0"/>
          <p:nvPr/>
        </p:nvPicPr>
        <p:blipFill rotWithShape="1">
          <a:blip r:embed="rId3">
            <a:alphaModFix/>
          </a:blip>
          <a:srcRect b="0" l="9072" r="11131" t="15540"/>
          <a:stretch/>
        </p:blipFill>
        <p:spPr>
          <a:xfrm>
            <a:off x="345250" y="340750"/>
            <a:ext cx="8448600" cy="4453500"/>
          </a:xfrm>
          <a:prstGeom prst="roundRect">
            <a:avLst>
              <a:gd fmla="val 6563" name="adj"/>
            </a:avLst>
          </a:prstGeom>
          <a:noFill/>
          <a:ln>
            <a:noFill/>
          </a:ln>
        </p:spPr>
      </p:pic>
      <p:sp>
        <p:nvSpPr>
          <p:cNvPr id="780" name="Google Shape;780;g301288f52a4_0_0"/>
          <p:cNvSpPr/>
          <p:nvPr/>
        </p:nvSpPr>
        <p:spPr>
          <a:xfrm>
            <a:off x="472450" y="1095700"/>
            <a:ext cx="4343400" cy="1460400"/>
          </a:xfrm>
          <a:prstGeom prst="wedgeRoundRectCallout">
            <a:avLst>
              <a:gd fmla="val 1702" name="adj1"/>
              <a:gd fmla="val 62182" name="adj2"/>
              <a:gd fmla="val 0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" sz="2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Что-то я запуталась… Так сказки похожи или не похожи…</a:t>
            </a:r>
            <a:endParaRPr sz="27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81" name="Google Shape;781;g301288f52a4_0_0"/>
          <p:cNvSpPr/>
          <p:nvPr/>
        </p:nvSpPr>
        <p:spPr>
          <a:xfrm>
            <a:off x="5366375" y="1095700"/>
            <a:ext cx="3219600" cy="1090500"/>
          </a:xfrm>
          <a:prstGeom prst="wedgeRoundRectCallout">
            <a:avLst>
              <a:gd fmla="val 5619" name="adj1"/>
              <a:gd fmla="val 76969" name="adj2"/>
              <a:gd fmla="val 0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Давай спросим у ребят!</a:t>
            </a:r>
            <a:r>
              <a:rPr lang="ru" sz="2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27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82" name="Google Shape;782;g301288f52a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522199" y="2711700"/>
            <a:ext cx="1496601" cy="2082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g301288f52a4_0_0"/>
          <p:cNvPicPr preferRelativeResize="0"/>
          <p:nvPr/>
        </p:nvPicPr>
        <p:blipFill rotWithShape="1">
          <a:blip r:embed="rId5">
            <a:alphaModFix/>
          </a:blip>
          <a:srcRect b="34469" l="0" r="0" t="0"/>
          <a:stretch/>
        </p:blipFill>
        <p:spPr>
          <a:xfrm flipH="1">
            <a:off x="5527050" y="2413100"/>
            <a:ext cx="2511875" cy="2381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" name="Google Shape;789;g2fe138b08db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502" y="4894288"/>
            <a:ext cx="846771" cy="13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g2fe138b08db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3502" y="4894288"/>
            <a:ext cx="846771" cy="13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g2fe138b08db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3" cy="5147966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g2fe138b08db_0_21"/>
          <p:cNvSpPr/>
          <p:nvPr/>
        </p:nvSpPr>
        <p:spPr>
          <a:xfrm>
            <a:off x="2946525" y="614225"/>
            <a:ext cx="5528100" cy="8190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ru" sz="34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Физкультминутка</a:t>
            </a:r>
            <a:endParaRPr b="1" i="0" sz="34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93" name="Google Shape;793;g2fe138b08db_0_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4839425" y="1608400"/>
            <a:ext cx="1983449" cy="3017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fe138b08db_0_2534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800" name="Google Shape;800;g2fe138b08db_0_25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1" name="Google Shape;801;g2fe138b08db_0_25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2" name="Google Shape;802;g2fe138b08db_0_25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3" name="Google Shape;803;g2fe138b08db_0_25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4" name="Google Shape;804;g2fe138b08db_0_25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5" name="Google Shape;805;g2fe138b08db_0_25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6" name="Google Shape;806;g2fe138b08db_0_25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7" name="Google Shape;807;g2fe138b08db_0_25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8" name="Google Shape;808;g2fe138b08db_0_253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09" name="Google Shape;809;g2fe138b08db_0_253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g2fe138b08db_0_2534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1" name="Google Shape;811;g2fe138b08db_0_2534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12" name="Google Shape;812;g2fe138b08db_0_2534"/>
          <p:cNvPicPr preferRelativeResize="0"/>
          <p:nvPr/>
        </p:nvPicPr>
        <p:blipFill rotWithShape="1">
          <a:blip r:embed="rId12">
            <a:alphaModFix/>
          </a:blip>
          <a:srcRect b="61304" l="0" r="0" t="6232"/>
          <a:stretch/>
        </p:blipFill>
        <p:spPr>
          <a:xfrm>
            <a:off x="345300" y="629719"/>
            <a:ext cx="8453399" cy="388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2fe138b08db_0_2561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9" name="Google Shape;819;g2fe138b08db_0_2561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820" name="Google Shape;820;g2fe138b08db_0_256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1" name="Google Shape;821;g2fe138b08db_0_256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2" name="Google Shape;822;g2fe138b08db_0_256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3" name="Google Shape;823;g2fe138b08db_0_25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4" name="Google Shape;824;g2fe138b08db_0_256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5" name="Google Shape;825;g2fe138b08db_0_256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6" name="Google Shape;826;g2fe138b08db_0_256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7" name="Google Shape;827;g2fe138b08db_0_256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8" name="Google Shape;828;g2fe138b08db_0_256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29" name="Google Shape;829;g2fe138b08db_0_256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30" name="Google Shape;830;g2fe138b08db_0_2561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g2fe138b08db_0_2561"/>
          <p:cNvSpPr/>
          <p:nvPr/>
        </p:nvSpPr>
        <p:spPr>
          <a:xfrm>
            <a:off x="2508250" y="1852075"/>
            <a:ext cx="41328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32" name="Google Shape;832;g2fe138b08db_0_2561"/>
          <p:cNvPicPr preferRelativeResize="0"/>
          <p:nvPr/>
        </p:nvPicPr>
        <p:blipFill rotWithShape="1">
          <a:blip r:embed="rId12">
            <a:alphaModFix/>
          </a:blip>
          <a:srcRect b="61510" l="0" r="0" t="6232"/>
          <a:stretch/>
        </p:blipFill>
        <p:spPr>
          <a:xfrm>
            <a:off x="345250" y="642079"/>
            <a:ext cx="8453399" cy="3859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3285f4eea07_0_37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839" name="Google Shape;839;g3285f4eea07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0" name="Google Shape;840;g3285f4eea07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1" name="Google Shape;841;g3285f4eea07_0_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2" name="Google Shape;842;g3285f4eea07_0_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3" name="Google Shape;843;g3285f4eea07_0_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4" name="Google Shape;844;g3285f4eea07_0_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5" name="Google Shape;845;g3285f4eea07_0_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6" name="Google Shape;846;g3285f4eea07_0_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7" name="Google Shape;847;g3285f4eea07_0_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48" name="Google Shape;848;g3285f4eea07_0_3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g3285f4eea07_0_37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g3285f4eea07_0_37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51" name="Google Shape;851;g3285f4eea07_0_37"/>
          <p:cNvPicPr preferRelativeResize="0"/>
          <p:nvPr/>
        </p:nvPicPr>
        <p:blipFill rotWithShape="1">
          <a:blip r:embed="rId12">
            <a:alphaModFix/>
          </a:blip>
          <a:srcRect b="28966" l="0" r="0" t="38571"/>
          <a:stretch/>
        </p:blipFill>
        <p:spPr>
          <a:xfrm>
            <a:off x="345300" y="629719"/>
            <a:ext cx="8453399" cy="388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3285f4eea07_0_55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8" name="Google Shape;858;g3285f4eea07_0_55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859" name="Google Shape;859;g3285f4eea07_0_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0" name="Google Shape;860;g3285f4eea07_0_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1" name="Google Shape;861;g3285f4eea07_0_5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2" name="Google Shape;862;g3285f4eea07_0_5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3" name="Google Shape;863;g3285f4eea07_0_5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4" name="Google Shape;864;g3285f4eea07_0_55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5" name="Google Shape;865;g3285f4eea07_0_5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6" name="Google Shape;866;g3285f4eea07_0_55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7" name="Google Shape;867;g3285f4eea07_0_55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868" name="Google Shape;868;g3285f4eea07_0_55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9" name="Google Shape;869;g3285f4eea07_0_55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0" name="Google Shape;870;g3285f4eea07_0_55"/>
          <p:cNvSpPr/>
          <p:nvPr/>
        </p:nvSpPr>
        <p:spPr>
          <a:xfrm>
            <a:off x="2508250" y="1852075"/>
            <a:ext cx="41328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71" name="Google Shape;871;g3285f4eea07_0_55"/>
          <p:cNvPicPr preferRelativeResize="0"/>
          <p:nvPr/>
        </p:nvPicPr>
        <p:blipFill rotWithShape="1">
          <a:blip r:embed="rId12">
            <a:alphaModFix/>
          </a:blip>
          <a:srcRect b="28921" l="0" r="0" t="38821"/>
          <a:stretch/>
        </p:blipFill>
        <p:spPr>
          <a:xfrm>
            <a:off x="345250" y="642079"/>
            <a:ext cx="8453399" cy="3859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3285f4eea07_0_74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878" name="Google Shape;878;g3285f4eea07_0_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79" name="Google Shape;879;g3285f4eea07_0_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0" name="Google Shape;880;g3285f4eea07_0_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1" name="Google Shape;881;g3285f4eea07_0_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2" name="Google Shape;882;g3285f4eea07_0_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3" name="Google Shape;883;g3285f4eea07_0_7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4" name="Google Shape;884;g3285f4eea07_0_7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5" name="Google Shape;885;g3285f4eea07_0_7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6" name="Google Shape;886;g3285f4eea07_0_7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87" name="Google Shape;887;g3285f4eea07_0_7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888" name="Google Shape;888;g3285f4eea07_0_74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" name="Google Shape;889;g3285f4eea07_0_74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90" name="Google Shape;890;g3285f4eea07_0_74"/>
          <p:cNvPicPr preferRelativeResize="0"/>
          <p:nvPr/>
        </p:nvPicPr>
        <p:blipFill rotWithShape="1">
          <a:blip r:embed="rId12">
            <a:alphaModFix/>
          </a:blip>
          <a:srcRect b="6169" l="0" r="0" t="70825"/>
          <a:stretch/>
        </p:blipFill>
        <p:spPr>
          <a:xfrm>
            <a:off x="345300" y="1195538"/>
            <a:ext cx="8453399" cy="275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3285f4eea07_0_0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897" name="Google Shape;897;g3285f4eea07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98" name="Google Shape;898;g3285f4eea07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899" name="Google Shape;899;g3285f4eea07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0" name="Google Shape;900;g3285f4eea07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1" name="Google Shape;901;g3285f4eea07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2" name="Google Shape;902;g3285f4eea07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3" name="Google Shape;903;g3285f4eea07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4" name="Google Shape;904;g3285f4eea07_0_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5" name="Google Shape;905;g3285f4eea07_0_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06" name="Google Shape;906;g3285f4eea07_0_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g3285f4eea07_0_0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g3285f4eea07_0_0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09" name="Google Shape;909;g3285f4eea07_0_0"/>
          <p:cNvPicPr preferRelativeResize="0"/>
          <p:nvPr/>
        </p:nvPicPr>
        <p:blipFill rotWithShape="1">
          <a:blip r:embed="rId12">
            <a:alphaModFix/>
          </a:blip>
          <a:srcRect b="63499" l="0" r="0" t="6520"/>
          <a:stretch/>
        </p:blipFill>
        <p:spPr>
          <a:xfrm>
            <a:off x="345300" y="778332"/>
            <a:ext cx="8453399" cy="3586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3285f4eea07_0_17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6" name="Google Shape;916;g3285f4eea07_0_17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917" name="Google Shape;917;g3285f4eea07_0_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18" name="Google Shape;918;g3285f4eea07_0_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19" name="Google Shape;919;g3285f4eea07_0_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0" name="Google Shape;920;g3285f4eea07_0_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1" name="Google Shape;921;g3285f4eea07_0_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2" name="Google Shape;922;g3285f4eea07_0_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3" name="Google Shape;923;g3285f4eea07_0_1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4" name="Google Shape;924;g3285f4eea07_0_1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5" name="Google Shape;925;g3285f4eea07_0_1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26" name="Google Shape;926;g3285f4eea07_0_1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7" name="Google Shape;927;g3285f4eea07_0_17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g3285f4eea07_0_17"/>
          <p:cNvSpPr/>
          <p:nvPr/>
        </p:nvSpPr>
        <p:spPr>
          <a:xfrm>
            <a:off x="2508250" y="1852075"/>
            <a:ext cx="41328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29" name="Google Shape;929;g3285f4eea07_0_17"/>
          <p:cNvPicPr preferRelativeResize="0"/>
          <p:nvPr/>
        </p:nvPicPr>
        <p:blipFill rotWithShape="1">
          <a:blip r:embed="rId12">
            <a:alphaModFix/>
          </a:blip>
          <a:srcRect b="63211" l="0" r="0" t="6489"/>
          <a:stretch/>
        </p:blipFill>
        <p:spPr>
          <a:xfrm>
            <a:off x="345250" y="759195"/>
            <a:ext cx="8453399" cy="3625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g2fe138b08db_0_1019"/>
          <p:cNvPicPr preferRelativeResize="0"/>
          <p:nvPr/>
        </p:nvPicPr>
        <p:blipFill rotWithShape="1">
          <a:blip r:embed="rId3">
            <a:alphaModFix/>
          </a:blip>
          <a:srcRect b="32026" l="0" r="0" t="5353"/>
          <a:stretch/>
        </p:blipFill>
        <p:spPr>
          <a:xfrm>
            <a:off x="347750" y="345050"/>
            <a:ext cx="8448600" cy="4453500"/>
          </a:xfrm>
          <a:prstGeom prst="roundRect">
            <a:avLst>
              <a:gd fmla="val 5662" name="adj"/>
            </a:avLst>
          </a:prstGeom>
          <a:noFill/>
          <a:ln>
            <a:noFill/>
          </a:ln>
        </p:spPr>
      </p:pic>
      <p:sp>
        <p:nvSpPr>
          <p:cNvPr id="340" name="Google Shape;340;g2fe138b08db_0_1019"/>
          <p:cNvSpPr/>
          <p:nvPr/>
        </p:nvSpPr>
        <p:spPr>
          <a:xfrm>
            <a:off x="695975" y="3043575"/>
            <a:ext cx="37938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Жил старик со своею старухой</a:t>
            </a:r>
            <a:r>
              <a:rPr lang="ru" sz="17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7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 самого синего моря…</a:t>
            </a:r>
            <a:endParaRPr b="1" i="0" sz="1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341" name="Google Shape;341;g2fe138b08db_0_1019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342" name="Google Shape;342;g2fe138b08db_0_101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3" name="Google Shape;343;g2fe138b08db_0_101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4" name="Google Shape;344;g2fe138b08db_0_10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5" name="Google Shape;345;g2fe138b08db_0_101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6" name="Google Shape;346;g2fe138b08db_0_101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7" name="Google Shape;347;g2fe138b08db_0_101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8" name="Google Shape;348;g2fe138b08db_0_101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49" name="Google Shape;349;g2fe138b08db_0_101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50" name="Google Shape;350;g2fe138b08db_0_1019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51" name="Google Shape;351;g2fe138b08db_0_1019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2" name="Google Shape;352;g2fe138b08db_0_1019"/>
          <p:cNvSpPr/>
          <p:nvPr/>
        </p:nvSpPr>
        <p:spPr>
          <a:xfrm>
            <a:off x="766763" y="628625"/>
            <a:ext cx="34248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Солнце высоко-высоко,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Колодец далеко-далеко…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3" name="Google Shape;353;g2fe138b08db_0_1019"/>
          <p:cNvSpPr/>
          <p:nvPr/>
        </p:nvSpPr>
        <p:spPr>
          <a:xfrm>
            <a:off x="4639250" y="1836100"/>
            <a:ext cx="37380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 стали они жить-поживать, да добра наживать!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4" name="Google Shape;354;g2fe138b08db_0_1019"/>
          <p:cNvSpPr/>
          <p:nvPr/>
        </p:nvSpPr>
        <p:spPr>
          <a:xfrm>
            <a:off x="5083850" y="3043575"/>
            <a:ext cx="32934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Семь торговых городов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Да сто сорок теремов.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5" name="Google Shape;355;g2fe138b08db_0_1019"/>
          <p:cNvSpPr/>
          <p:nvPr/>
        </p:nvSpPr>
        <p:spPr>
          <a:xfrm>
            <a:off x="4639238" y="628625"/>
            <a:ext cx="37380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 вот тебе</a:t>
            </a:r>
            <a:r>
              <a:rPr lang="ru" sz="18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скатерть-самобранку — во всякое время будешь сыт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6" name="Google Shape;356;g2fe138b08db_0_1019"/>
          <p:cNvSpPr/>
          <p:nvPr/>
        </p:nvSpPr>
        <p:spPr>
          <a:xfrm>
            <a:off x="695975" y="1836100"/>
            <a:ext cx="3495600" cy="900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E1DC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Села Жар-птица и клюёт золотые яблоки.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7" name="Google Shape;357;g2fe138b08db_0_1019"/>
          <p:cNvSpPr txBox="1"/>
          <p:nvPr/>
        </p:nvSpPr>
        <p:spPr>
          <a:xfrm>
            <a:off x="199200" y="4798450"/>
            <a:ext cx="894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">
                <a:solidFill>
                  <a:srgbClr val="674EA7"/>
                </a:solidFill>
                <a:latin typeface="Verdana"/>
                <a:ea typeface="Verdana"/>
                <a:cs typeface="Verdana"/>
                <a:sym typeface="Verdana"/>
              </a:rPr>
              <a:t>*Права на все процитированные произведения принадлежат их правообладателям и представлены в сервисе исключительно в ознакомительных, учебных целях и в целях раскрытия творческого замысла автора.</a:t>
            </a:r>
            <a:endParaRPr sz="600">
              <a:solidFill>
                <a:srgbClr val="674E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3285f4eea07_0_94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936" name="Google Shape;936;g3285f4eea07_0_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37" name="Google Shape;937;g3285f4eea07_0_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38" name="Google Shape;938;g3285f4eea07_0_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39" name="Google Shape;939;g3285f4eea07_0_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0" name="Google Shape;940;g3285f4eea07_0_9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1" name="Google Shape;941;g3285f4eea07_0_9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2" name="Google Shape;942;g3285f4eea07_0_9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3" name="Google Shape;943;g3285f4eea07_0_9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4" name="Google Shape;944;g3285f4eea07_0_9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45" name="Google Shape;945;g3285f4eea07_0_9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946" name="Google Shape;946;g3285f4eea07_0_94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g3285f4eea07_0_94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48" name="Google Shape;948;g3285f4eea07_0_94"/>
          <p:cNvPicPr preferRelativeResize="0"/>
          <p:nvPr/>
        </p:nvPicPr>
        <p:blipFill rotWithShape="1">
          <a:blip r:embed="rId12">
            <a:alphaModFix/>
          </a:blip>
          <a:srcRect b="38076" l="0" r="0" t="38764"/>
          <a:stretch/>
        </p:blipFill>
        <p:spPr>
          <a:xfrm>
            <a:off x="345300" y="1186393"/>
            <a:ext cx="8453399" cy="2770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3285f4eea07_0_112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5" name="Google Shape;955;g3285f4eea07_0_112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956" name="Google Shape;956;g3285f4eea07_0_1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57" name="Google Shape;957;g3285f4eea07_0_1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58" name="Google Shape;958;g3285f4eea07_0_1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59" name="Google Shape;959;g3285f4eea07_0_11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0" name="Google Shape;960;g3285f4eea07_0_11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1" name="Google Shape;961;g3285f4eea07_0_11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2" name="Google Shape;962;g3285f4eea07_0_11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3" name="Google Shape;963;g3285f4eea07_0_11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4" name="Google Shape;964;g3285f4eea07_0_11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965" name="Google Shape;965;g3285f4eea07_0_112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66" name="Google Shape;966;g3285f4eea07_0_112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g3285f4eea07_0_112"/>
          <p:cNvSpPr/>
          <p:nvPr/>
        </p:nvSpPr>
        <p:spPr>
          <a:xfrm>
            <a:off x="2508250" y="1852075"/>
            <a:ext cx="41328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с ответом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68" name="Google Shape;968;g3285f4eea07_0_112"/>
          <p:cNvPicPr preferRelativeResize="0"/>
          <p:nvPr/>
        </p:nvPicPr>
        <p:blipFill rotWithShape="1">
          <a:blip r:embed="rId12">
            <a:alphaModFix/>
          </a:blip>
          <a:srcRect b="38024" l="0" r="0" t="38890"/>
          <a:stretch/>
        </p:blipFill>
        <p:spPr>
          <a:xfrm>
            <a:off x="345250" y="1190686"/>
            <a:ext cx="8453399" cy="2762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g3285f4eea07_0_131"/>
          <p:cNvSpPr/>
          <p:nvPr/>
        </p:nvSpPr>
        <p:spPr>
          <a:xfrm>
            <a:off x="345310" y="345157"/>
            <a:ext cx="8453400" cy="4453200"/>
          </a:xfrm>
          <a:prstGeom prst="roundRect">
            <a:avLst>
              <a:gd fmla="val 679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 " id="975" name="Google Shape;975;g3285f4eea07_0_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76" name="Google Shape;976;g3285f4eea07_0_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77" name="Google Shape;977;g3285f4eea07_0_1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78" name="Google Shape;978;g3285f4eea07_0_1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79" name="Google Shape;979;g3285f4eea07_0_1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80" name="Google Shape;980;g3285f4eea07_0_1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81" name="Google Shape;981;g3285f4eea07_0_1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82" name="Google Shape;982;g3285f4eea07_0_1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83" name="Google Shape;983;g3285f4eea07_0_13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984" name="Google Shape;984;g3285f4eea07_0_13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985" name="Google Shape;985;g3285f4eea07_0_131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825" lIns="38825" spcFirstLastPara="1" rIns="38825" wrap="square" tIns="38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g3285f4eea07_0_131"/>
          <p:cNvSpPr/>
          <p:nvPr/>
        </p:nvSpPr>
        <p:spPr>
          <a:xfrm>
            <a:off x="2508250" y="2116675"/>
            <a:ext cx="41328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b="1" i="0" lang="ru" sz="2300" u="none" cap="none" strike="noStrike">
                <a:solidFill>
                  <a:srgbClr val="E1DCFA"/>
                </a:solidFill>
                <a:latin typeface="Verdana"/>
                <a:ea typeface="Verdana"/>
                <a:cs typeface="Verdana"/>
                <a:sym typeface="Verdana"/>
              </a:rPr>
              <a:t>*скрин рабочего листа во всю белую область*</a:t>
            </a:r>
            <a:endParaRPr b="1" i="0" sz="2300" u="none" cap="none" strike="noStrike">
              <a:solidFill>
                <a:srgbClr val="E1DCF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87" name="Google Shape;987;g3285f4eea07_0_131"/>
          <p:cNvPicPr preferRelativeResize="0"/>
          <p:nvPr/>
        </p:nvPicPr>
        <p:blipFill rotWithShape="1">
          <a:blip r:embed="rId12">
            <a:alphaModFix/>
          </a:blip>
          <a:srcRect b="12887" l="0" r="0" t="63954"/>
          <a:stretch/>
        </p:blipFill>
        <p:spPr>
          <a:xfrm>
            <a:off x="345300" y="1186393"/>
            <a:ext cx="8453399" cy="2770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93" name="Google Shape;993;g2fe138b08db_0_25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994" name="Google Shape;994;g2fe138b08db_0_25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995" name="Google Shape;995;g2fe138b08db_0_25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2431863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996" name="Google Shape;996;g2fe138b08db_0_25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1821170"/>
            <a:ext cx="253401" cy="253401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g2fe138b08db_0_2589"/>
          <p:cNvSpPr/>
          <p:nvPr/>
        </p:nvSpPr>
        <p:spPr>
          <a:xfrm>
            <a:off x="599000" y="562649"/>
            <a:ext cx="7941000" cy="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литературной сказки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А. С. Пушкина «Сказка о мёртвой царевне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 о семи богатырях»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8" name="Google Shape;998;g2fe138b08db_0_2589"/>
          <p:cNvSpPr/>
          <p:nvPr/>
        </p:nvSpPr>
        <p:spPr>
          <a:xfrm>
            <a:off x="1132998" y="1825364"/>
            <a:ext cx="6774900" cy="27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Называть фольклорную основу литературных сказок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Определять критерии сравнения литературной и фольклорной сказки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Находить сходства между сказкой А. С. Пушкина и народными сказками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99" name="Google Shape;999;g2fe138b08db_0_2589"/>
          <p:cNvPicPr preferRelativeResize="0"/>
          <p:nvPr/>
        </p:nvPicPr>
        <p:blipFill rotWithShape="1">
          <a:blip r:embed="rId6">
            <a:alphaModFix/>
          </a:blip>
          <a:srcRect b="0" l="0" r="10354" t="0"/>
          <a:stretch/>
        </p:blipFill>
        <p:spPr>
          <a:xfrm>
            <a:off x="69525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00" name="Google Shape;1000;g2fe138b08db_0_25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3333034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01" name="Google Shape;1001;g2fe138b08db_0_258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0360" y="1715534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02" name="Google Shape;1002;g2fe138b08db_0_258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0360" y="2325134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03" name="Google Shape;1003;g2fe138b08db_0_258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0360" y="3232373"/>
            <a:ext cx="361231" cy="29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09" name="Google Shape;1009;g2fe138b08db_0_26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10" name="Google Shape;1010;g2fe138b08db_0_26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1DCFA"/>
        </a:solidFill>
      </p:bgPr>
    </p:bg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16" name="Google Shape;1016;g2d7e2e27158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17" name="Google Shape;1017;g2d7e2e27158_0_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18" name="Google Shape;1018;g2d7e2e27158_0_4"/>
          <p:cNvPicPr preferRelativeResize="0"/>
          <p:nvPr/>
        </p:nvPicPr>
        <p:blipFill rotWithShape="1">
          <a:blip r:embed="rId5">
            <a:alphaModFix/>
          </a:blip>
          <a:srcRect b="7943" l="0" r="0" t="8178"/>
          <a:stretch/>
        </p:blipFill>
        <p:spPr>
          <a:xfrm>
            <a:off x="2336425" y="1453800"/>
            <a:ext cx="6205500" cy="2291100"/>
          </a:xfrm>
          <a:prstGeom prst="roundRect">
            <a:avLst>
              <a:gd fmla="val 11677" name="adj"/>
            </a:avLst>
          </a:prstGeom>
          <a:noFill/>
          <a:ln>
            <a:noFill/>
          </a:ln>
        </p:spPr>
      </p:pic>
      <p:pic>
        <p:nvPicPr>
          <p:cNvPr descr="preencoded.png" id="1019" name="Google Shape;1019;g2d7e2e27158_0_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4205" y="1940943"/>
            <a:ext cx="1272396" cy="12616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20" name="Google Shape;1020;g2d7e2e27158_0_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2099" y="2043382"/>
            <a:ext cx="1056736" cy="10567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021" name="Google Shape;1021;g2d7e2e27158_0_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15115" y="2404613"/>
            <a:ext cx="382797" cy="382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2" name="Google Shape;1022;g2d7e2e27158_0_4"/>
          <p:cNvPicPr preferRelativeResize="0"/>
          <p:nvPr/>
        </p:nvPicPr>
        <p:blipFill rotWithShape="1">
          <a:blip r:embed="rId9">
            <a:alphaModFix/>
          </a:blip>
          <a:srcRect b="11028" l="439" r="61344" t="7756"/>
          <a:stretch/>
        </p:blipFill>
        <p:spPr>
          <a:xfrm>
            <a:off x="2485375" y="1617775"/>
            <a:ext cx="5907600" cy="1967700"/>
          </a:xfrm>
          <a:prstGeom prst="roundRect">
            <a:avLst>
              <a:gd fmla="val 11170" name="adj"/>
            </a:avLst>
          </a:prstGeom>
          <a:noFill/>
          <a:ln>
            <a:noFill/>
          </a:ln>
        </p:spPr>
      </p:pic>
      <p:sp>
        <p:nvSpPr>
          <p:cNvPr id="1023" name="Google Shape;1023;g2d7e2e27158_0_4"/>
          <p:cNvSpPr txBox="1"/>
          <p:nvPr/>
        </p:nvSpPr>
        <p:spPr>
          <a:xfrm>
            <a:off x="2521887" y="2172225"/>
            <a:ext cx="56823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" sz="1700">
                <a:solidFill>
                  <a:srgbClr val="2F2F45"/>
                </a:solidFill>
                <a:highlight>
                  <a:schemeClr val="lt1"/>
                </a:highlight>
                <a:latin typeface="Verdana"/>
                <a:ea typeface="Verdana"/>
                <a:cs typeface="Verdana"/>
                <a:sym typeface="Verdana"/>
              </a:rPr>
              <a:t>Задание по литературному чтению для 4 класса</a:t>
            </a:r>
            <a:endParaRPr sz="1700">
              <a:solidFill>
                <a:srgbClr val="2F2F45"/>
              </a:solidFill>
              <a:highlight>
                <a:schemeClr val="lt1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63" name="Google Shape;363;g2fe138b08db_0_7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77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g2fe138b08db_0_7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2fe138b08db_0_761"/>
          <p:cNvSpPr/>
          <p:nvPr/>
        </p:nvSpPr>
        <p:spPr>
          <a:xfrm>
            <a:off x="4669325" y="3722135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6" name="Google Shape;366;g2fe138b08db_0_761"/>
          <p:cNvSpPr/>
          <p:nvPr/>
        </p:nvSpPr>
        <p:spPr>
          <a:xfrm>
            <a:off x="4669325" y="1998813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7" name="Google Shape;367;g2fe138b08db_0_761"/>
          <p:cNvSpPr/>
          <p:nvPr/>
        </p:nvSpPr>
        <p:spPr>
          <a:xfrm>
            <a:off x="4669325" y="2810024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368" name="Google Shape;368;g2fe138b08db_0_761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369" name="Google Shape;369;g2fe138b08db_0_7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0" name="Google Shape;370;g2fe138b08db_0_7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1" name="Google Shape;371;g2fe138b08db_0_76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2" name="Google Shape;372;g2fe138b08db_0_76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3" name="Google Shape;373;g2fe138b08db_0_76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4" name="Google Shape;374;g2fe138b08db_0_76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5" name="Google Shape;375;g2fe138b08db_0_76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6" name="Google Shape;376;g2fe138b08db_0_76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7" name="Google Shape;377;g2fe138b08db_0_76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78" name="Google Shape;378;g2fe138b08db_0_761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9" name="Google Shape;379;g2fe138b08db_0_761"/>
          <p:cNvSpPr/>
          <p:nvPr/>
        </p:nvSpPr>
        <p:spPr>
          <a:xfrm>
            <a:off x="866800" y="3722135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0" name="Google Shape;380;g2fe138b08db_0_761"/>
          <p:cNvSpPr/>
          <p:nvPr/>
        </p:nvSpPr>
        <p:spPr>
          <a:xfrm>
            <a:off x="866800" y="1998813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1" name="Google Shape;381;g2fe138b08db_0_761"/>
          <p:cNvSpPr/>
          <p:nvPr/>
        </p:nvSpPr>
        <p:spPr>
          <a:xfrm>
            <a:off x="866800" y="2810024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2" name="Google Shape;382;g2fe138b08db_0_761"/>
          <p:cNvSpPr txBox="1"/>
          <p:nvPr/>
        </p:nvSpPr>
        <p:spPr>
          <a:xfrm>
            <a:off x="1211325" y="1231238"/>
            <a:ext cx="28782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(народная) 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3" name="Google Shape;383;g2fe138b08db_0_761"/>
          <p:cNvSpPr txBox="1"/>
          <p:nvPr/>
        </p:nvSpPr>
        <p:spPr>
          <a:xfrm>
            <a:off x="4946225" y="1231238"/>
            <a:ext cx="28782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Литературная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(авторская) 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4" name="Google Shape;384;g2fe138b08db_0_761"/>
          <p:cNvSpPr txBox="1"/>
          <p:nvPr/>
        </p:nvSpPr>
        <p:spPr>
          <a:xfrm>
            <a:off x="1290150" y="692450"/>
            <a:ext cx="6563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Назовите различия между сказками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0" name="Google Shape;390;g2fe138b08db_0_1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77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g2fe138b08db_0_1117"/>
          <p:cNvSpPr/>
          <p:nvPr/>
        </p:nvSpPr>
        <p:spPr>
          <a:xfrm>
            <a:off x="4669325" y="3722135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ru" sz="27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b="1" i="0" sz="27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92" name="Google Shape;392;g2fe138b08db_0_1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3" name="Google Shape;393;g2fe138b08db_0_1117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394" name="Google Shape;394;g2fe138b08db_0_11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95" name="Google Shape;395;g2fe138b08db_0_11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96" name="Google Shape;396;g2fe138b08db_0_11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97" name="Google Shape;397;g2fe138b08db_0_11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98" name="Google Shape;398;g2fe138b08db_0_111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399" name="Google Shape;399;g2fe138b08db_0_111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00" name="Google Shape;400;g2fe138b08db_0_111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01" name="Google Shape;401;g2fe138b08db_0_111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02" name="Google Shape;402;g2fe138b08db_0_1117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03" name="Google Shape;403;g2fe138b08db_0_1117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4" name="Google Shape;404;g2fe138b08db_0_1117"/>
          <p:cNvSpPr txBox="1"/>
          <p:nvPr/>
        </p:nvSpPr>
        <p:spPr>
          <a:xfrm>
            <a:off x="1211325" y="1231238"/>
            <a:ext cx="28782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(народная) 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5" name="Google Shape;405;g2fe138b08db_0_1117"/>
          <p:cNvSpPr txBox="1"/>
          <p:nvPr/>
        </p:nvSpPr>
        <p:spPr>
          <a:xfrm>
            <a:off x="4946225" y="1231238"/>
            <a:ext cx="28782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Литературная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(авторская) 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6" name="Google Shape;406;g2fe138b08db_0_1117"/>
          <p:cNvSpPr txBox="1"/>
          <p:nvPr/>
        </p:nvSpPr>
        <p:spPr>
          <a:xfrm>
            <a:off x="1261950" y="692450"/>
            <a:ext cx="66201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Назовите различия между сказками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7" name="Google Shape;407;g2fe138b08db_0_1117"/>
          <p:cNvSpPr/>
          <p:nvPr/>
        </p:nvSpPr>
        <p:spPr>
          <a:xfrm>
            <a:off x="4669313" y="3722135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Остаётся неизменной. 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8" name="Google Shape;408;g2fe138b08db_0_1117"/>
          <p:cNvSpPr/>
          <p:nvPr/>
        </p:nvSpPr>
        <p:spPr>
          <a:xfrm>
            <a:off x="4669313" y="1998813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Автор — конкретный человек.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9" name="Google Shape;409;g2fe138b08db_0_1117"/>
          <p:cNvSpPr/>
          <p:nvPr/>
        </p:nvSpPr>
        <p:spPr>
          <a:xfrm>
            <a:off x="4669313" y="2810024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Искусство 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письменного слова.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410" name="Google Shape;410;g2fe138b08db_0_1117"/>
          <p:cNvGrpSpPr/>
          <p:nvPr/>
        </p:nvGrpSpPr>
        <p:grpSpPr>
          <a:xfrm>
            <a:off x="7935590" y="4895491"/>
            <a:ext cx="863151" cy="137599"/>
            <a:chOff x="7935590" y="4895491"/>
            <a:chExt cx="863151" cy="137599"/>
          </a:xfrm>
        </p:grpSpPr>
        <p:pic>
          <p:nvPicPr>
            <p:cNvPr descr=" " id="411" name="Google Shape;411;g2fe138b08db_0_11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2" name="Google Shape;412;g2fe138b08db_0_11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935590" y="4895491"/>
              <a:ext cx="862580" cy="137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3" name="Google Shape;413;g2fe138b08db_0_11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935590" y="4900779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4" name="Google Shape;414;g2fe138b08db_0_11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519995" y="4900643"/>
              <a:ext cx="124062" cy="124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5" name="Google Shape;415;g2fe138b08db_0_111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662642" y="4900778"/>
              <a:ext cx="136099" cy="1280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6" name="Google Shape;416;g2fe138b08db_0_111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087307" y="4900778"/>
              <a:ext cx="131083" cy="128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7" name="Google Shape;417;g2fe138b08db_0_111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8406285" y="4899791"/>
              <a:ext cx="33703" cy="30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8" name="Google Shape;418;g2fe138b08db_0_111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238131" y="4900778"/>
              <a:ext cx="145168" cy="125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19" name="Google Shape;419;g2fe138b08db_0_1117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408603" y="4944976"/>
              <a:ext cx="29073" cy="81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 " id="420" name="Google Shape;420;g2fe138b08db_0_1117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8460822" y="4991383"/>
              <a:ext cx="35762" cy="348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1" name="Google Shape;421;g2fe138b08db_0_1117"/>
          <p:cNvSpPr/>
          <p:nvPr/>
        </p:nvSpPr>
        <p:spPr>
          <a:xfrm>
            <a:off x="866788" y="3722135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Может иметь несколько вариантов.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2" name="Google Shape;422;g2fe138b08db_0_1117"/>
          <p:cNvSpPr/>
          <p:nvPr/>
        </p:nvSpPr>
        <p:spPr>
          <a:xfrm>
            <a:off x="866788" y="1998813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Автор — народ.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3" name="Google Shape;423;g2fe138b08db_0_1117"/>
          <p:cNvSpPr/>
          <p:nvPr/>
        </p:nvSpPr>
        <p:spPr>
          <a:xfrm>
            <a:off x="866788" y="2810024"/>
            <a:ext cx="3432000" cy="623400"/>
          </a:xfrm>
          <a:prstGeom prst="roundRect">
            <a:avLst>
              <a:gd fmla="val 16667" name="adj"/>
            </a:avLst>
          </a:prstGeom>
          <a:solidFill>
            <a:srgbClr val="E1DC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Передаётся из уст 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1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 уста.</a:t>
            </a:r>
            <a:endParaRPr b="1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g2fe138b08db_0_1143"/>
          <p:cNvPicPr preferRelativeResize="0"/>
          <p:nvPr/>
        </p:nvPicPr>
        <p:blipFill rotWithShape="1">
          <a:blip r:embed="rId3">
            <a:alphaModFix/>
          </a:blip>
          <a:srcRect b="0" l="9072" r="11131" t="15540"/>
          <a:stretch/>
        </p:blipFill>
        <p:spPr>
          <a:xfrm>
            <a:off x="345250" y="340750"/>
            <a:ext cx="8448600" cy="4453500"/>
          </a:xfrm>
          <a:prstGeom prst="roundRect">
            <a:avLst>
              <a:gd fmla="val 6563" name="adj"/>
            </a:avLst>
          </a:prstGeom>
          <a:noFill/>
          <a:ln>
            <a:noFill/>
          </a:ln>
        </p:spPr>
      </p:pic>
      <p:sp>
        <p:nvSpPr>
          <p:cNvPr id="429" name="Google Shape;429;g2fe138b08db_0_1143"/>
          <p:cNvSpPr/>
          <p:nvPr/>
        </p:nvSpPr>
        <p:spPr>
          <a:xfrm>
            <a:off x="472450" y="1095700"/>
            <a:ext cx="4343400" cy="1460400"/>
          </a:xfrm>
          <a:prstGeom prst="wedgeRoundRectCallout">
            <a:avLst>
              <a:gd fmla="val 1702" name="adj1"/>
              <a:gd fmla="val 62182" name="adj2"/>
              <a:gd fmla="val 0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Неужели фольклорные сказки совсем не похожи на литературные? 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30" name="Google Shape;430;g2fe138b08db_0_1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522199" y="2711700"/>
            <a:ext cx="1496601" cy="2082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g2fe138b08db_0_1143"/>
          <p:cNvPicPr preferRelativeResize="0"/>
          <p:nvPr/>
        </p:nvPicPr>
        <p:blipFill rotWithShape="1">
          <a:blip r:embed="rId5">
            <a:alphaModFix/>
          </a:blip>
          <a:srcRect b="34469" l="0" r="0" t="0"/>
          <a:stretch/>
        </p:blipFill>
        <p:spPr>
          <a:xfrm flipH="1">
            <a:off x="5527050" y="2413100"/>
            <a:ext cx="2511875" cy="2381151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g2fe138b08db_0_1143"/>
          <p:cNvSpPr/>
          <p:nvPr/>
        </p:nvSpPr>
        <p:spPr>
          <a:xfrm>
            <a:off x="5882650" y="1095700"/>
            <a:ext cx="2374800" cy="1090500"/>
          </a:xfrm>
          <a:prstGeom prst="wedgeRoundRectCallout">
            <a:avLst>
              <a:gd fmla="val 2943" name="adj1"/>
              <a:gd fmla="val 74757" name="adj2"/>
              <a:gd fmla="val 0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 этом надо разобраться!</a:t>
            </a:r>
            <a:r>
              <a:rPr lang="ru" sz="23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23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38" name="Google Shape;438;g2fe138b08db_0_4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439" name="Google Shape;439;g2fe138b08db_0_4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440" name="Google Shape;440;g2fe138b08db_0_4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2431863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441" name="Google Shape;441;g2fe138b08db_0_4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1821170"/>
            <a:ext cx="253401" cy="253401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g2fe138b08db_0_442"/>
          <p:cNvSpPr/>
          <p:nvPr/>
        </p:nvSpPr>
        <p:spPr>
          <a:xfrm>
            <a:off x="599000" y="562649"/>
            <a:ext cx="7941000" cy="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литературной сказки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А. С. Пушкина «Сказка о мёртвой царевне 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3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и о семи богатырях»</a:t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3" name="Google Shape;443;g2fe138b08db_0_442"/>
          <p:cNvSpPr/>
          <p:nvPr/>
        </p:nvSpPr>
        <p:spPr>
          <a:xfrm>
            <a:off x="1132998" y="1825364"/>
            <a:ext cx="6774900" cy="27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Называть фольклорную основу литературных сказок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Определять критерии сравнения литературной и фольклорной сказки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Находить сходства между сказкой А. С. Пушкина и народными сказками</a:t>
            </a:r>
            <a:endParaRPr b="0" i="0" sz="18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44" name="Google Shape;444;g2fe138b08db_0_442"/>
          <p:cNvPicPr preferRelativeResize="0"/>
          <p:nvPr/>
        </p:nvPicPr>
        <p:blipFill rotWithShape="1">
          <a:blip r:embed="rId6">
            <a:alphaModFix/>
          </a:blip>
          <a:srcRect b="0" l="0" r="10354" t="0"/>
          <a:stretch/>
        </p:blipFill>
        <p:spPr>
          <a:xfrm>
            <a:off x="69525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445" name="Google Shape;445;g2fe138b08db_0_4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437" y="3333034"/>
            <a:ext cx="253401" cy="253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51" name="Google Shape;451;g2fe138b08db_0_3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g2fe138b08db_0_389"/>
          <p:cNvSpPr/>
          <p:nvPr/>
        </p:nvSpPr>
        <p:spPr>
          <a:xfrm>
            <a:off x="985950" y="940075"/>
            <a:ext cx="33417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3" name="Google Shape;453;g2fe138b08db_0_389"/>
          <p:cNvSpPr/>
          <p:nvPr/>
        </p:nvSpPr>
        <p:spPr>
          <a:xfrm>
            <a:off x="985950" y="2826625"/>
            <a:ext cx="6789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54" name="Google Shape;454;g2fe138b08db_0_3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7407" y="940075"/>
            <a:ext cx="2430117" cy="385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g2fe138b08db_0_3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65" y="0"/>
            <a:ext cx="91360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g2fe138b08db_0_389"/>
          <p:cNvSpPr txBox="1"/>
          <p:nvPr/>
        </p:nvSpPr>
        <p:spPr>
          <a:xfrm>
            <a:off x="1123950" y="1054100"/>
            <a:ext cx="6896100" cy="13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Фольклорная основа — </a:t>
            </a:r>
            <a:endParaRPr b="1" sz="36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это…</a:t>
            </a:r>
            <a:endParaRPr sz="360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